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38"/>
  </p:notesMasterIdLst>
  <p:handoutMasterIdLst>
    <p:handoutMasterId r:id="rId39"/>
  </p:handoutMasterIdLst>
  <p:sldIdLst>
    <p:sldId id="394" r:id="rId3"/>
    <p:sldId id="395" r:id="rId4"/>
    <p:sldId id="396" r:id="rId5"/>
    <p:sldId id="397" r:id="rId6"/>
    <p:sldId id="398" r:id="rId7"/>
    <p:sldId id="399" r:id="rId8"/>
    <p:sldId id="400" r:id="rId9"/>
    <p:sldId id="427" r:id="rId10"/>
    <p:sldId id="428" r:id="rId11"/>
    <p:sldId id="426" r:id="rId12"/>
    <p:sldId id="401" r:id="rId13"/>
    <p:sldId id="429" r:id="rId14"/>
    <p:sldId id="402" r:id="rId15"/>
    <p:sldId id="403" r:id="rId16"/>
    <p:sldId id="404" r:id="rId17"/>
    <p:sldId id="405" r:id="rId18"/>
    <p:sldId id="406" r:id="rId19"/>
    <p:sldId id="407" r:id="rId20"/>
    <p:sldId id="408" r:id="rId21"/>
    <p:sldId id="425" r:id="rId22"/>
    <p:sldId id="410" r:id="rId23"/>
    <p:sldId id="411" r:id="rId24"/>
    <p:sldId id="412" r:id="rId25"/>
    <p:sldId id="413" r:id="rId26"/>
    <p:sldId id="414" r:id="rId27"/>
    <p:sldId id="415" r:id="rId28"/>
    <p:sldId id="416" r:id="rId29"/>
    <p:sldId id="417" r:id="rId30"/>
    <p:sldId id="418" r:id="rId31"/>
    <p:sldId id="419" r:id="rId32"/>
    <p:sldId id="420" r:id="rId33"/>
    <p:sldId id="421" r:id="rId34"/>
    <p:sldId id="422" r:id="rId35"/>
    <p:sldId id="352" r:id="rId36"/>
    <p:sldId id="393" r:id="rId3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3A14"/>
    <a:srgbClr val="E85C0E"/>
    <a:srgbClr val="BAB398"/>
    <a:srgbClr val="ADA485"/>
    <a:srgbClr val="C6C0AA"/>
    <a:srgbClr val="663606"/>
    <a:srgbClr val="663106"/>
    <a:srgbClr val="F8DC9E"/>
    <a:srgbClr val="FBEEDC"/>
    <a:srgbClr val="FBEEC9"/>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14" autoAdjust="0"/>
    <p:restoredTop sz="94660" autoAdjust="0"/>
  </p:normalViewPr>
  <p:slideViewPr>
    <p:cSldViewPr>
      <p:cViewPr varScale="1">
        <p:scale>
          <a:sx n="72" d="100"/>
          <a:sy n="72" d="100"/>
        </p:scale>
        <p:origin x="546" y="66"/>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05-03-2014</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05-03-2014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smtClean="0"/>
              <a:t>© Software University Foundation – </a:t>
            </a:r>
            <a:r>
              <a:rPr lang="en-US" sz="1000" u="sng" dirty="0" smtClean="0">
                <a:hlinkClick r:id="rId2"/>
              </a:rPr>
              <a:t>http://softuni.org</a:t>
            </a:r>
            <a:endParaRPr lang="en-US" sz="1000" dirty="0" smtClean="0"/>
          </a:p>
          <a:p>
            <a:r>
              <a:rPr lang="en-US" sz="1000" dirty="0" smtClean="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lang="en-US" sz="1000" dirty="0"/>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32014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755409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20</a:t>
            </a:fld>
            <a:endParaRPr lang="en-US" dirty="0"/>
          </a:p>
        </p:txBody>
      </p:sp>
      <p:sp>
        <p:nvSpPr>
          <p:cNvPr id="5" name="Footer Placeholder 4"/>
          <p:cNvSpPr>
            <a:spLocks noGrp="1"/>
          </p:cNvSpPr>
          <p:nvPr>
            <p:ph type="ftr" sz="quarter" idx="11"/>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Tree>
    <p:extLst>
      <p:ext uri="{BB962C8B-B14F-4D97-AF65-F5344CB8AC3E}">
        <p14:creationId xmlns:p14="http://schemas.microsoft.com/office/powerpoint/2010/main" val="2361463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27</a:t>
            </a:fld>
            <a:endParaRPr lang="en-US" dirty="0"/>
          </a:p>
        </p:txBody>
      </p:sp>
    </p:spTree>
    <p:extLst>
      <p:ext uri="{BB962C8B-B14F-4D97-AF65-F5344CB8AC3E}">
        <p14:creationId xmlns:p14="http://schemas.microsoft.com/office/powerpoint/2010/main" val="2732800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31</a:t>
            </a:fld>
            <a:endParaRPr lang="en-US" dirty="0"/>
          </a:p>
        </p:txBody>
      </p:sp>
    </p:spTree>
    <p:extLst>
      <p:ext uri="{BB962C8B-B14F-4D97-AF65-F5344CB8AC3E}">
        <p14:creationId xmlns:p14="http://schemas.microsoft.com/office/powerpoint/2010/main" val="171866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030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4790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34</a:t>
            </a:fld>
            <a:endParaRPr lang="en-US" dirty="0"/>
          </a:p>
        </p:txBody>
      </p:sp>
    </p:spTree>
    <p:extLst>
      <p:ext uri="{BB962C8B-B14F-4D97-AF65-F5344CB8AC3E}">
        <p14:creationId xmlns:p14="http://schemas.microsoft.com/office/powerpoint/2010/main" val="2968412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35</a:t>
            </a:fld>
            <a:endParaRPr lang="en-US" dirty="0"/>
          </a:p>
        </p:txBody>
      </p:sp>
    </p:spTree>
    <p:extLst>
      <p:ext uri="{BB962C8B-B14F-4D97-AF65-F5344CB8AC3E}">
        <p14:creationId xmlns:p14="http://schemas.microsoft.com/office/powerpoint/2010/main" val="3762762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05-03-2014</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smtClean="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smtClean="0"/>
              <a:t>Course Web Site</a:t>
            </a:r>
            <a:endParaRPr lang="en-US" dirty="0"/>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smtClean="0">
                <a:solidFill>
                  <a:srgbClr val="603A14"/>
                </a:solidFill>
              </a:rPr>
              <a:t>?</a:t>
            </a:r>
            <a:endParaRPr lang="en-US" sz="1800" b="1" dirty="0">
              <a:solidFill>
                <a:srgbClr val="603A14"/>
              </a:solidFill>
            </a:endParaRP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smtClean="0">
                <a:solidFill>
                  <a:srgbClr val="603A14"/>
                </a:solidFill>
              </a:rPr>
              <a:t>?</a:t>
            </a:r>
            <a:endParaRPr lang="en-US" sz="2400" b="1" dirty="0">
              <a:solidFill>
                <a:srgbClr val="603A14"/>
              </a:solidFill>
            </a:endParaRP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Tree>
    <p:extLst>
      <p:ext uri="{BB962C8B-B14F-4D97-AF65-F5344CB8AC3E}">
        <p14:creationId xmlns:p14="http://schemas.microsoft.com/office/powerpoint/2010/main" val="2588799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05-03-2014</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2" r:id="rId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hyperlink" Target="http://creativecommons.org/licenses/by-nc-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oftuni.bg/" TargetMode="External"/><Relationship Id="rId4" Type="http://schemas.openxmlformats.org/officeDocument/2006/relationships/hyperlink" Target="http://www.nakov.com/"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6.jpeg"/><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softuni.b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image" Target="../media/image47.jpeg"/><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5.jpeg"/><Relationship Id="rId5" Type="http://schemas.openxmlformats.org/officeDocument/2006/relationships/image" Target="../media/image50.png"/><Relationship Id="rId10" Type="http://schemas.openxmlformats.org/officeDocument/2006/relationships/hyperlink" Target="http://www.introprogramming.info/english-intro-csharp-book/" TargetMode="External"/><Relationship Id="rId4" Type="http://schemas.openxmlformats.org/officeDocument/2006/relationships/image" Target="../media/image49.pn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hyperlink" Target="http://softuni.bg/courses/csharp-basic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forum.softuni.bg/csharp-basics" TargetMode="External"/><Relationship Id="rId4" Type="http://schemas.openxmlformats.org/officeDocument/2006/relationships/image" Target="../media/image56.jpe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hyperlink" Target="http://www.introprogramming.info/intro-csharp-book/" TargetMode="External"/><Relationship Id="rId2" Type="http://schemas.openxmlformats.org/officeDocument/2006/relationships/hyperlink" Target="http://www.introprogramming.info/" TargetMode="Externa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hyperlink" Target="http://www.introprogramming.info/english-intro-csharp-book/" TargetMode="External"/><Relationship Id="rId4" Type="http://schemas.openxmlformats.org/officeDocument/2006/relationships/image" Target="../media/image60.jpe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www.softuni.b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visualstudio.com/downloads/download-visual-studio-v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jpe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hyperlink" Target="http://softuni.bg/courses/csharp-basics"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creativecommons.org/licenses/by-nc-sa/4.0/" TargetMode="External"/><Relationship Id="rId7" Type="http://schemas.openxmlformats.org/officeDocument/2006/relationships/hyperlink" Target="http://creativecommons.org/licenses/by-nc-sa/3.0/deed.en_U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telerikacademy.com/Courses/Courses/Details/81" TargetMode="External"/><Relationship Id="rId5" Type="http://schemas.openxmlformats.org/officeDocument/2006/relationships/hyperlink" Target="http://creativecommons.org/licenses/by-sa/4.0/" TargetMode="External"/><Relationship Id="rId4" Type="http://schemas.openxmlformats.org/officeDocument/2006/relationships/hyperlink" Target="http://www.introprogramming.info/english-intro-csharp-book/"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9.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67.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www.nakov.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6"/>
          </p:nvPr>
        </p:nvPicPr>
        <p:blipFill rotWithShape="1">
          <a:blip r:embed="rId3" cstate="print">
            <a:extLst>
              <a:ext uri="{28A0092B-C50C-407E-A947-70E740481C1C}">
                <a14:useLocalDpi xmlns:a14="http://schemas.microsoft.com/office/drawing/2010/main"/>
              </a:ext>
            </a:extLst>
          </a:blip>
          <a:srcRect/>
          <a:stretch/>
        </p:blipFill>
        <p:spPr>
          <a:xfrm>
            <a:off x="4183971" y="3657600"/>
            <a:ext cx="7445042" cy="2438400"/>
          </a:xfrm>
          <a:prstGeom prst="rect">
            <a:avLst/>
          </a:prstGeom>
          <a:ln>
            <a:noFill/>
          </a:ln>
          <a:effectLst>
            <a:softEdge rad="112500"/>
          </a:effectLst>
        </p:spPr>
      </p:pic>
      <p:sp>
        <p:nvSpPr>
          <p:cNvPr id="5" name="Title 4"/>
          <p:cNvSpPr>
            <a:spLocks noGrp="1"/>
          </p:cNvSpPr>
          <p:nvPr>
            <p:ph type="ctrTitle"/>
          </p:nvPr>
        </p:nvSpPr>
        <p:spPr>
          <a:xfrm>
            <a:off x="4183970" y="762000"/>
            <a:ext cx="7382341" cy="1171552"/>
          </a:xfrm>
        </p:spPr>
        <p:txBody>
          <a:bodyPr/>
          <a:lstStyle/>
          <a:p>
            <a:r>
              <a:rPr lang="en-US" dirty="0" smtClean="0"/>
              <a:t>C# Basics</a:t>
            </a:r>
            <a:endParaRPr lang="en-US" dirty="0"/>
          </a:p>
        </p:txBody>
      </p:sp>
      <p:sp>
        <p:nvSpPr>
          <p:cNvPr id="6" name="Subtitle 5"/>
          <p:cNvSpPr>
            <a:spLocks noGrp="1"/>
          </p:cNvSpPr>
          <p:nvPr>
            <p:ph type="subTitle" idx="1"/>
          </p:nvPr>
        </p:nvSpPr>
        <p:spPr>
          <a:xfrm>
            <a:off x="4183970" y="1965299"/>
            <a:ext cx="7382341" cy="854101"/>
          </a:xfrm>
        </p:spPr>
        <p:txBody>
          <a:bodyPr>
            <a:normAutofit/>
          </a:bodyPr>
          <a:lstStyle/>
          <a:p>
            <a:r>
              <a:rPr lang="en-US" dirty="0" smtClean="0"/>
              <a:t>Course Introduction</a:t>
            </a:r>
            <a:endParaRPr lang="en-US" dirty="0"/>
          </a:p>
        </p:txBody>
      </p:sp>
      <p:sp>
        <p:nvSpPr>
          <p:cNvPr id="7" name="Text Placeholder 6"/>
          <p:cNvSpPr>
            <a:spLocks noGrp="1"/>
          </p:cNvSpPr>
          <p:nvPr>
            <p:ph type="body" sz="quarter" idx="10"/>
          </p:nvPr>
        </p:nvSpPr>
        <p:spPr/>
        <p:txBody>
          <a:bodyPr/>
          <a:lstStyle/>
          <a:p>
            <a:r>
              <a:rPr lang="en-US" dirty="0" smtClean="0"/>
              <a:t>Svetlin Nakov</a:t>
            </a:r>
            <a:endParaRPr lang="en-US" dirty="0"/>
          </a:p>
        </p:txBody>
      </p:sp>
      <p:sp>
        <p:nvSpPr>
          <p:cNvPr id="8" name="Text Placeholder 7"/>
          <p:cNvSpPr>
            <a:spLocks noGrp="1"/>
          </p:cNvSpPr>
          <p:nvPr>
            <p:ph type="body" sz="quarter" idx="13"/>
          </p:nvPr>
        </p:nvSpPr>
        <p:spPr/>
        <p:txBody>
          <a:bodyPr/>
          <a:lstStyle/>
          <a:p>
            <a:r>
              <a:rPr lang="en-US" dirty="0"/>
              <a:t>Technical </a:t>
            </a:r>
            <a:r>
              <a:rPr lang="en-US" dirty="0" smtClean="0"/>
              <a:t>Trainer</a:t>
            </a:r>
            <a:endParaRPr lang="en-US" dirty="0"/>
          </a:p>
        </p:txBody>
      </p:sp>
      <p:sp>
        <p:nvSpPr>
          <p:cNvPr id="9" name="Text Placeholder 8"/>
          <p:cNvSpPr>
            <a:spLocks noGrp="1"/>
          </p:cNvSpPr>
          <p:nvPr>
            <p:ph type="body" sz="quarter" idx="14"/>
          </p:nvPr>
        </p:nvSpPr>
        <p:spPr/>
        <p:txBody>
          <a:bodyPr/>
          <a:lstStyle/>
          <a:p>
            <a:r>
              <a:rPr lang="en-US" dirty="0" smtClean="0">
                <a:hlinkClick r:id="rId4"/>
              </a:rPr>
              <a:t>www.nakov.com</a:t>
            </a:r>
            <a:endParaRPr lang="en-US" dirty="0"/>
          </a:p>
        </p:txBody>
      </p:sp>
      <p:sp>
        <p:nvSpPr>
          <p:cNvPr id="11" name="Text Placeholder 10"/>
          <p:cNvSpPr>
            <a:spLocks noGrp="1"/>
          </p:cNvSpPr>
          <p:nvPr>
            <p:ph type="body" sz="quarter" idx="17"/>
          </p:nvPr>
        </p:nvSpPr>
        <p:spPr/>
        <p:txBody>
          <a:bodyPr/>
          <a:lstStyle/>
          <a:p>
            <a:r>
              <a:rPr lang="en-US" dirty="0"/>
              <a:t>Software </a:t>
            </a:r>
            <a:r>
              <a:rPr lang="en-US" dirty="0" smtClean="0"/>
              <a:t>University</a:t>
            </a:r>
            <a:endParaRPr lang="en-US" dirty="0"/>
          </a:p>
        </p:txBody>
      </p:sp>
      <p:sp>
        <p:nvSpPr>
          <p:cNvPr id="12" name="Text Placeholder 11"/>
          <p:cNvSpPr>
            <a:spLocks noGrp="1"/>
          </p:cNvSpPr>
          <p:nvPr>
            <p:ph type="body" sz="quarter" idx="18"/>
          </p:nvPr>
        </p:nvSpPr>
        <p:spPr/>
        <p:txBody>
          <a:bodyPr/>
          <a:lstStyle/>
          <a:p>
            <a:r>
              <a:rPr lang="en-US" dirty="0">
                <a:hlinkClick r:id="rId5"/>
              </a:rPr>
              <a:t>http://</a:t>
            </a:r>
            <a:r>
              <a:rPr lang="en-US" dirty="0" smtClean="0">
                <a:hlinkClick r:id="rId5"/>
              </a:rPr>
              <a:t>softuni.bg</a:t>
            </a:r>
            <a:endParaRPr lang="en-US" dirty="0"/>
          </a:p>
        </p:txBody>
      </p:sp>
      <p:pic>
        <p:nvPicPr>
          <p:cNvPr id="1026" name="Picture 2"/>
          <p:cNvPicPr>
            <a:picLocks noChangeAspect="1" noChangeArrowheads="1"/>
          </p:cNvPicPr>
          <p:nvPr/>
        </p:nvPicPr>
        <p:blipFill>
          <a:blip r:embed="rId6">
            <a:duotone>
              <a:prstClr val="black"/>
              <a:schemeClr val="tx1">
                <a:lumMod val="75000"/>
                <a:tint val="45000"/>
                <a:satMod val="400000"/>
              </a:schemeClr>
            </a:duotone>
            <a:extLst>
              <a:ext uri="{28A0092B-C50C-407E-A947-70E740481C1C}">
                <a14:useLocalDpi xmlns:a14="http://schemas.microsoft.com/office/drawing/2010/main"/>
              </a:ext>
            </a:extLst>
          </a:blip>
          <a:srcRect/>
          <a:stretch>
            <a:fillRect/>
          </a:stretch>
        </p:blipFill>
        <p:spPr bwMode="auto">
          <a:xfrm>
            <a:off x="3669660" y="515430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hlinkClick r:id="rId7" tooltip="This work is licensed under the &quot;Creative Commons Attribution-NonCommercial-ShareAlike 4.0 International&quot; license"/>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3" name="Picture 2" descr="D:\_WORK PROJECTS\Nakov\Presentation Slides Design\STORE\Software University Foundation Logo BG and ENG black WHITOUT background CMYK.png"/>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l="-2033" t="-11972" r="-4044" b="1048"/>
          <a:stretch/>
        </p:blipFill>
        <p:spPr bwMode="auto">
          <a:xfrm>
            <a:off x="825157" y="1887144"/>
            <a:ext cx="2172351" cy="795696"/>
          </a:xfrm>
          <a:prstGeom prst="roundRect">
            <a:avLst>
              <a:gd name="adj" fmla="val 3940"/>
            </a:avLst>
          </a:prstGeom>
          <a:solidFill>
            <a:srgbClr val="231F20">
              <a:alpha val="50000"/>
            </a:srgbClr>
          </a:solidFill>
          <a:ln>
            <a:solidFill>
              <a:schemeClr val="accent1">
                <a:lumMod val="75000"/>
                <a:alpha val="50000"/>
              </a:schemeClr>
            </a:solidFill>
          </a:ln>
        </p:spPr>
      </p:pic>
    </p:spTree>
    <p:extLst>
      <p:ext uri="{BB962C8B-B14F-4D97-AF65-F5344CB8AC3E}">
        <p14:creationId xmlns:p14="http://schemas.microsoft.com/office/powerpoint/2010/main" val="4014073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5" name="Content Placeholder 4"/>
          <p:cNvSpPr>
            <a:spLocks noGrp="1"/>
          </p:cNvSpPr>
          <p:nvPr>
            <p:ph idx="1"/>
          </p:nvPr>
        </p:nvSpPr>
        <p:spPr>
          <a:xfrm>
            <a:off x="190413" y="1151121"/>
            <a:ext cx="7732799" cy="5570355"/>
          </a:xfrm>
        </p:spPr>
        <p:txBody>
          <a:bodyPr>
            <a:normAutofit/>
          </a:bodyPr>
          <a:lstStyle/>
          <a:p>
            <a:pPr>
              <a:lnSpc>
                <a:spcPct val="100000"/>
              </a:lnSpc>
            </a:pPr>
            <a:r>
              <a:rPr lang="en-US" b="1" dirty="0" smtClean="0">
                <a:solidFill>
                  <a:schemeClr val="accent5">
                    <a:lumMod val="20000"/>
                    <a:lumOff val="80000"/>
                  </a:schemeClr>
                </a:solidFill>
              </a:rPr>
              <a:t>Teodor Kurtev</a:t>
            </a:r>
            <a:endParaRPr lang="en-US" b="1" dirty="0" smtClean="0"/>
          </a:p>
          <a:p>
            <a:pPr lvl="1">
              <a:lnSpc>
                <a:spcPct val="100000"/>
              </a:lnSpc>
            </a:pPr>
            <a:r>
              <a:rPr lang="en-US" dirty="0" smtClean="0"/>
              <a:t>Software engineer @ Software University</a:t>
            </a:r>
          </a:p>
          <a:p>
            <a:pPr lvl="1">
              <a:lnSpc>
                <a:spcPct val="100000"/>
              </a:lnSpc>
            </a:pPr>
            <a:r>
              <a:rPr lang="en-US" dirty="0" smtClean="0"/>
              <a:t>Top performing graduate from the Software Academy (2013)</a:t>
            </a:r>
          </a:p>
          <a:p>
            <a:pPr>
              <a:lnSpc>
                <a:spcPct val="100000"/>
              </a:lnSpc>
              <a:spcBef>
                <a:spcPts val="2400"/>
              </a:spcBef>
            </a:pPr>
            <a:r>
              <a:rPr lang="en-US" b="1" noProof="1" smtClean="0"/>
              <a:t>Vladislav Karamfilov</a:t>
            </a:r>
          </a:p>
          <a:p>
            <a:pPr marL="609494" lvl="2" indent="-304747">
              <a:lnSpc>
                <a:spcPct val="100000"/>
              </a:lnSpc>
              <a:buClr>
                <a:srgbClr val="F2B254"/>
              </a:buClr>
              <a:buSzPct val="100000"/>
            </a:pPr>
            <a:r>
              <a:rPr lang="en-US" sz="3200" dirty="0" smtClean="0"/>
              <a:t>Top </a:t>
            </a:r>
            <a:r>
              <a:rPr lang="en-US" sz="3200" dirty="0"/>
              <a:t>performing graduate from the Software Academy (</a:t>
            </a:r>
            <a:r>
              <a:rPr lang="en-US" sz="3200" dirty="0" smtClean="0"/>
              <a:t>2013)</a:t>
            </a:r>
          </a:p>
          <a:p>
            <a:pPr marL="609494" lvl="2" indent="-304747">
              <a:lnSpc>
                <a:spcPct val="100000"/>
              </a:lnSpc>
              <a:buClr>
                <a:srgbClr val="F2B254"/>
              </a:buClr>
              <a:buSzPct val="100000"/>
            </a:pPr>
            <a:r>
              <a:rPr lang="en-US" sz="3200" dirty="0" smtClean="0"/>
              <a:t>Game developer </a:t>
            </a:r>
            <a:r>
              <a:rPr lang="en-US" sz="3200" dirty="0"/>
              <a:t>@ </a:t>
            </a:r>
            <a:r>
              <a:rPr lang="en-US" sz="3200" dirty="0" smtClean="0"/>
              <a:t>XS Software</a:t>
            </a:r>
            <a:endParaRPr lang="en-US" sz="3200" dirty="0"/>
          </a:p>
        </p:txBody>
      </p:sp>
      <p:sp>
        <p:nvSpPr>
          <p:cNvPr id="4" name="Title 3"/>
          <p:cNvSpPr>
            <a:spLocks noGrp="1"/>
          </p:cNvSpPr>
          <p:nvPr>
            <p:ph type="title"/>
          </p:nvPr>
        </p:nvSpPr>
        <p:spPr/>
        <p:txBody>
          <a:bodyPr/>
          <a:lstStyle/>
          <a:p>
            <a:r>
              <a:rPr lang="en-US" dirty="0" smtClean="0"/>
              <a:t>Trainers Team (4)</a:t>
            </a:r>
            <a:endParaRPr lang="en-US" dirty="0"/>
          </a:p>
        </p:txBody>
      </p:sp>
      <p:pic>
        <p:nvPicPr>
          <p:cNvPr id="4100" name="Picture 4" descr="http://academy.telerik.com/images/default-source/default-album/teodor-kurtev.jpg?sfvrsn=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9215369" y="1219200"/>
            <a:ext cx="1957065" cy="2362200"/>
          </a:xfrm>
          <a:prstGeom prst="rect">
            <a:avLst/>
          </a:prstGeom>
          <a:ln>
            <a:solidFill>
              <a:schemeClr val="accent5">
                <a:lumMod val="20000"/>
                <a:lumOff val="80000"/>
                <a:alpha val="30000"/>
              </a:schemeClr>
            </a:solidFill>
          </a:ln>
          <a:effectLst>
            <a:outerShdw blurRad="190500" algn="tl" rotWithShape="0">
              <a:srgbClr val="000000">
                <a:alpha val="70000"/>
              </a:srgbClr>
            </a:outerShdw>
            <a:softEdge rad="63500"/>
          </a:effectLst>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a:stretch>
            <a:fillRect/>
          </a:stretch>
        </p:blipFill>
        <p:spPr>
          <a:xfrm>
            <a:off x="9066014" y="3936298"/>
            <a:ext cx="2286198" cy="2286198"/>
          </a:xfrm>
          <a:prstGeom prst="rect">
            <a:avLst/>
          </a:prstGeom>
          <a:ln>
            <a:solidFill>
              <a:schemeClr val="accent5">
                <a:lumMod val="20000"/>
                <a:lumOff val="80000"/>
                <a:alpha val="30000"/>
              </a:schemeClr>
            </a:solidFill>
          </a:ln>
          <a:effectLst>
            <a:outerShdw blurRad="190500" algn="tl" rotWithShape="0">
              <a:srgbClr val="000000">
                <a:alpha val="70000"/>
              </a:srgbClr>
            </a:outerShdw>
            <a:softEdge rad="63500"/>
          </a:effectLst>
        </p:spPr>
      </p:pic>
    </p:spTree>
    <p:extLst>
      <p:ext uri="{BB962C8B-B14F-4D97-AF65-F5344CB8AC3E}">
        <p14:creationId xmlns:p14="http://schemas.microsoft.com/office/powerpoint/2010/main" val="2336262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3" name="Content Placeholder 2"/>
          <p:cNvSpPr>
            <a:spLocks noGrp="1"/>
          </p:cNvSpPr>
          <p:nvPr>
            <p:ph idx="1"/>
          </p:nvPr>
        </p:nvSpPr>
        <p:spPr>
          <a:xfrm>
            <a:off x="190413" y="1151121"/>
            <a:ext cx="11804822" cy="5570356"/>
          </a:xfrm>
        </p:spPr>
        <p:txBody>
          <a:bodyPr/>
          <a:lstStyle/>
          <a:p>
            <a:r>
              <a:rPr lang="en-US" dirty="0" smtClean="0">
                <a:latin typeface="Consolas" pitchFamily="49" charset="0"/>
                <a:cs typeface="Consolas" pitchFamily="49" charset="0"/>
              </a:rPr>
              <a:t>50+</a:t>
            </a:r>
            <a:r>
              <a:rPr lang="en-US" dirty="0" smtClean="0"/>
              <a:t> volunteer teaching </a:t>
            </a:r>
            <a:r>
              <a:rPr lang="en-US" dirty="0" smtClean="0">
                <a:solidFill>
                  <a:schemeClr val="accent5">
                    <a:lumMod val="20000"/>
                    <a:lumOff val="80000"/>
                  </a:schemeClr>
                </a:solidFill>
              </a:rPr>
              <a:t>assistants</a:t>
            </a:r>
          </a:p>
          <a:p>
            <a:pPr lvl="1"/>
            <a:r>
              <a:rPr lang="en-US" dirty="0" smtClean="0"/>
              <a:t>Developers from the software industry</a:t>
            </a:r>
          </a:p>
          <a:p>
            <a:pPr lvl="1"/>
            <a:r>
              <a:rPr lang="en-US" dirty="0" smtClean="0"/>
              <a:t>Graduates from the Software Academy (Sep 2013)</a:t>
            </a:r>
            <a:endParaRPr lang="en-US" dirty="0"/>
          </a:p>
        </p:txBody>
      </p:sp>
      <p:sp>
        <p:nvSpPr>
          <p:cNvPr id="2" name="Title 1"/>
          <p:cNvSpPr>
            <a:spLocks noGrp="1"/>
          </p:cNvSpPr>
          <p:nvPr>
            <p:ph type="title"/>
          </p:nvPr>
        </p:nvSpPr>
        <p:spPr/>
        <p:txBody>
          <a:bodyPr/>
          <a:lstStyle/>
          <a:p>
            <a:r>
              <a:rPr lang="en-US" dirty="0" smtClean="0"/>
              <a:t>Volunteer Teaching Assistants</a:t>
            </a:r>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0182" y="3359570"/>
            <a:ext cx="4688230" cy="3054361"/>
          </a:xfrm>
          <a:prstGeom prst="rect">
            <a:avLst/>
          </a:prstGeom>
          <a:ln>
            <a:noFill/>
          </a:ln>
          <a:effectLst>
            <a:softEdge rad="112500"/>
          </a:effectLst>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
          <a:stretch/>
        </p:blipFill>
        <p:spPr>
          <a:xfrm>
            <a:off x="608012" y="3359570"/>
            <a:ext cx="6096000" cy="3041230"/>
          </a:xfrm>
          <a:prstGeom prst="rect">
            <a:avLst/>
          </a:prstGeom>
          <a:ln>
            <a:noFill/>
          </a:ln>
          <a:effectLst>
            <a:softEdge rad="112500"/>
          </a:effectLst>
        </p:spPr>
      </p:pic>
    </p:spTree>
    <p:extLst>
      <p:ext uri="{BB962C8B-B14F-4D97-AF65-F5344CB8AC3E}">
        <p14:creationId xmlns:p14="http://schemas.microsoft.com/office/powerpoint/2010/main" val="2930990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12</a:t>
            </a:fld>
            <a:endParaRPr lang="en-US" dirty="0"/>
          </a:p>
        </p:txBody>
      </p:sp>
      <p:sp>
        <p:nvSpPr>
          <p:cNvPr id="3" name="Content Placeholder 2"/>
          <p:cNvSpPr>
            <a:spLocks noGrp="1"/>
          </p:cNvSpPr>
          <p:nvPr>
            <p:ph idx="1"/>
          </p:nvPr>
        </p:nvSpPr>
        <p:spPr/>
        <p:txBody>
          <a:bodyPr>
            <a:noAutofit/>
          </a:bodyPr>
          <a:lstStyle/>
          <a:p>
            <a:r>
              <a:rPr lang="en-US" dirty="0" smtClean="0"/>
              <a:t>Volunteer assistants who will help you in class:</a:t>
            </a:r>
          </a:p>
          <a:p>
            <a:pPr lvl="1"/>
            <a:r>
              <a:rPr lang="en-US" sz="3100" noProof="1" smtClean="0"/>
              <a:t>Aleksandar Todorov, Anton Petrov, Antonia Yordanova, Boncho Vulkov, Boyko Gatev, Desislava Panayotova, Dimitar Zhilanov, Elena Kyurchieva, Emil Slavov, </a:t>
            </a:r>
            <a:r>
              <a:rPr lang="en-US" sz="3100" noProof="1"/>
              <a:t>‎Franz Fischbach, </a:t>
            </a:r>
            <a:r>
              <a:rPr lang="en-US" sz="3100" noProof="1" smtClean="0"/>
              <a:t>Georgi Denchev, Hristo Hristov, Ivan Doychinov, Jordan Darakchiev, Krasimir Nikolov, Lina Chalakova, Lyubomir Svilenov, Lyudmil Drenkov, Martin Anastasov, Martin Yankov, Nedzhati Mehmed, Nikolay Dimitrov, Pirin Karabenchev, Samuil Petrov, Stamo Petkov, Stefan Mirevski, Stefan Vurbanov, Stoian Mihaylov, Teodor Kurtev, Vasil Bogdanov, Vasil Nikolov, Velko Nikolov, Vladimir Georgiev, Zdravko Georgiev</a:t>
            </a:r>
            <a:endParaRPr lang="en-US" sz="3100" noProof="1"/>
          </a:p>
        </p:txBody>
      </p:sp>
      <p:sp>
        <p:nvSpPr>
          <p:cNvPr id="4" name="Title 3"/>
          <p:cNvSpPr>
            <a:spLocks noGrp="1"/>
          </p:cNvSpPr>
          <p:nvPr>
            <p:ph type="title"/>
          </p:nvPr>
        </p:nvSpPr>
        <p:spPr/>
        <p:txBody>
          <a:bodyPr/>
          <a:lstStyle/>
          <a:p>
            <a:r>
              <a:rPr lang="en-US" dirty="0" smtClean="0"/>
              <a:t>Thank You, Volunteer Assistants!</a:t>
            </a:r>
            <a:endParaRPr lang="en-US" dirty="0"/>
          </a:p>
        </p:txBody>
      </p:sp>
    </p:spTree>
    <p:extLst>
      <p:ext uri="{BB962C8B-B14F-4D97-AF65-F5344CB8AC3E}">
        <p14:creationId xmlns:p14="http://schemas.microsoft.com/office/powerpoint/2010/main" val="1664441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834376"/>
            <a:ext cx="8938472" cy="820600"/>
          </a:xfrm>
        </p:spPr>
        <p:txBody>
          <a:bodyPr/>
          <a:lstStyle/>
          <a:p>
            <a:pPr>
              <a:lnSpc>
                <a:spcPts val="5400"/>
              </a:lnSpc>
            </a:pPr>
            <a:r>
              <a:rPr lang="en-US" dirty="0" smtClean="0"/>
              <a:t>C# Basics Course: More Details </a:t>
            </a:r>
            <a:endParaRPr lang="en-US" dirty="0"/>
          </a:p>
        </p:txBody>
      </p:sp>
      <p:sp>
        <p:nvSpPr>
          <p:cNvPr id="3" name="Subtitle 2"/>
          <p:cNvSpPr>
            <a:spLocks noGrp="1"/>
          </p:cNvSpPr>
          <p:nvPr>
            <p:ph type="body" idx="1"/>
          </p:nvPr>
        </p:nvSpPr>
        <p:spPr>
          <a:xfrm>
            <a:off x="1446212" y="5636344"/>
            <a:ext cx="8938472" cy="688256"/>
          </a:xfrm>
        </p:spPr>
        <p:txBody>
          <a:bodyPr/>
          <a:lstStyle/>
          <a:p>
            <a:r>
              <a:rPr lang="en-US" dirty="0" smtClean="0"/>
              <a:t>Duration, Languages, Technologies</a:t>
            </a:r>
            <a:endParaRPr lang="en-US" dirty="0"/>
          </a:p>
        </p:txBody>
      </p:sp>
      <p:pic>
        <p:nvPicPr>
          <p:cNvPr id="8194" name="Picture 2" descr="&#1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22412" y="1219200"/>
            <a:ext cx="4849789" cy="33657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6" name="Picture 4" descr="&#1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34137" y="1219200"/>
            <a:ext cx="3839417" cy="33657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175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14</a:t>
            </a:fld>
            <a:endParaRPr lang="en-US" dirty="0"/>
          </a:p>
        </p:txBody>
      </p:sp>
      <p:sp>
        <p:nvSpPr>
          <p:cNvPr id="477187" name="Rectangle 3"/>
          <p:cNvSpPr>
            <a:spLocks noGrp="1" noChangeArrowheads="1"/>
          </p:cNvSpPr>
          <p:nvPr>
            <p:ph idx="1"/>
          </p:nvPr>
        </p:nvSpPr>
        <p:spPr/>
        <p:txBody>
          <a:bodyPr>
            <a:normAutofit/>
          </a:bodyPr>
          <a:lstStyle/>
          <a:p>
            <a:pPr>
              <a:lnSpc>
                <a:spcPct val="114000"/>
              </a:lnSpc>
            </a:pPr>
            <a:r>
              <a:rPr lang="en-US" dirty="0"/>
              <a:t>Lectures: ~ </a:t>
            </a:r>
            <a:r>
              <a:rPr lang="en-US" dirty="0" smtClean="0">
                <a:latin typeface="Consolas" pitchFamily="49" charset="0"/>
                <a:cs typeface="Consolas" pitchFamily="49" charset="0"/>
              </a:rPr>
              <a:t>16</a:t>
            </a:r>
            <a:r>
              <a:rPr lang="en-US" dirty="0" smtClean="0"/>
              <a:t> </a:t>
            </a:r>
            <a:r>
              <a:rPr lang="en-US" dirty="0"/>
              <a:t>hours </a:t>
            </a:r>
            <a:r>
              <a:rPr lang="en-US" dirty="0" smtClean="0"/>
              <a:t>(onsite + YouTube videos)</a:t>
            </a:r>
            <a:endParaRPr lang="en-US" dirty="0"/>
          </a:p>
          <a:p>
            <a:pPr>
              <a:lnSpc>
                <a:spcPct val="114000"/>
              </a:lnSpc>
            </a:pPr>
            <a:r>
              <a:rPr lang="en-US" dirty="0"/>
              <a:t>Practical </a:t>
            </a:r>
            <a:r>
              <a:rPr lang="en-US" dirty="0" smtClean="0"/>
              <a:t>exercises (in class): </a:t>
            </a:r>
            <a:r>
              <a:rPr lang="en-US" dirty="0"/>
              <a:t>~ </a:t>
            </a:r>
            <a:r>
              <a:rPr lang="en-US" dirty="0" smtClean="0">
                <a:latin typeface="Consolas" pitchFamily="49" charset="0"/>
                <a:cs typeface="Consolas" pitchFamily="49" charset="0"/>
              </a:rPr>
              <a:t>16</a:t>
            </a:r>
            <a:r>
              <a:rPr lang="en-US" dirty="0" smtClean="0"/>
              <a:t> </a:t>
            </a:r>
            <a:r>
              <a:rPr lang="en-US" dirty="0"/>
              <a:t>hours</a:t>
            </a:r>
          </a:p>
          <a:p>
            <a:pPr>
              <a:lnSpc>
                <a:spcPct val="114000"/>
              </a:lnSpc>
            </a:pPr>
            <a:r>
              <a:rPr lang="en-US" dirty="0"/>
              <a:t>Homework: ~ </a:t>
            </a:r>
            <a:r>
              <a:rPr lang="en-US" dirty="0">
                <a:latin typeface="Consolas" pitchFamily="49" charset="0"/>
                <a:cs typeface="Consolas" pitchFamily="49" charset="0"/>
              </a:rPr>
              <a:t>50</a:t>
            </a:r>
            <a:r>
              <a:rPr lang="en-US" dirty="0"/>
              <a:t>-</a:t>
            </a:r>
            <a:r>
              <a:rPr lang="en-US" dirty="0">
                <a:latin typeface="Consolas" pitchFamily="49" charset="0"/>
                <a:cs typeface="Consolas" pitchFamily="49" charset="0"/>
              </a:rPr>
              <a:t>100</a:t>
            </a:r>
            <a:r>
              <a:rPr lang="en-US" dirty="0"/>
              <a:t> hours</a:t>
            </a:r>
          </a:p>
          <a:p>
            <a:pPr>
              <a:lnSpc>
                <a:spcPct val="114000"/>
              </a:lnSpc>
            </a:pPr>
            <a:r>
              <a:rPr lang="en-US" dirty="0" smtClean="0"/>
              <a:t>Exam</a:t>
            </a:r>
            <a:r>
              <a:rPr lang="en-US" dirty="0"/>
              <a:t>: 6 hours</a:t>
            </a:r>
          </a:p>
          <a:p>
            <a:pPr>
              <a:lnSpc>
                <a:spcPct val="114000"/>
              </a:lnSpc>
              <a:spcBef>
                <a:spcPts val="2400"/>
              </a:spcBef>
            </a:pPr>
            <a:r>
              <a:rPr lang="en-US" dirty="0"/>
              <a:t>Allocation</a:t>
            </a:r>
          </a:p>
          <a:p>
            <a:pPr lvl="1">
              <a:lnSpc>
                <a:spcPct val="114000"/>
              </a:lnSpc>
            </a:pPr>
            <a:r>
              <a:rPr lang="en-US" dirty="0"/>
              <a:t>Timeframe: </a:t>
            </a:r>
            <a:r>
              <a:rPr lang="en-US" dirty="0" smtClean="0"/>
              <a:t>March 2014 </a:t>
            </a:r>
            <a:r>
              <a:rPr lang="en-US" dirty="0"/>
              <a:t>– </a:t>
            </a:r>
            <a:r>
              <a:rPr lang="en-US" dirty="0" smtClean="0"/>
              <a:t>April 2014</a:t>
            </a:r>
            <a:endParaRPr lang="en-US" dirty="0"/>
          </a:p>
          <a:p>
            <a:pPr lvl="1">
              <a:lnSpc>
                <a:spcPct val="114000"/>
              </a:lnSpc>
            </a:pPr>
            <a:r>
              <a:rPr lang="en-US" dirty="0"/>
              <a:t>Exam: </a:t>
            </a:r>
            <a:r>
              <a:rPr lang="en-US" dirty="0" smtClean="0"/>
              <a:t>at the end </a:t>
            </a:r>
            <a:r>
              <a:rPr lang="en-US" dirty="0"/>
              <a:t>of </a:t>
            </a:r>
            <a:r>
              <a:rPr lang="en-US" dirty="0" smtClean="0"/>
              <a:t>April 2014</a:t>
            </a:r>
            <a:endParaRPr lang="en-US" dirty="0"/>
          </a:p>
        </p:txBody>
      </p:sp>
      <p:sp>
        <p:nvSpPr>
          <p:cNvPr id="477186" name="Rectangle 2"/>
          <p:cNvSpPr>
            <a:spLocks noGrp="1" noChangeArrowheads="1"/>
          </p:cNvSpPr>
          <p:nvPr>
            <p:ph type="title"/>
          </p:nvPr>
        </p:nvSpPr>
        <p:spPr/>
        <p:txBody>
          <a:bodyPr/>
          <a:lstStyle/>
          <a:p>
            <a:r>
              <a:rPr lang="en-US" dirty="0" smtClean="0"/>
              <a:t>Training Duration – C# Part I</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066212" y="2005800"/>
            <a:ext cx="1727998" cy="172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365781" y="3933000"/>
            <a:ext cx="4215031" cy="2304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959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15</a:t>
            </a:fld>
            <a:endParaRPr lang="en-US" dirty="0"/>
          </a:p>
        </p:txBody>
      </p:sp>
      <p:sp>
        <p:nvSpPr>
          <p:cNvPr id="483331" name="Rectangle 3"/>
          <p:cNvSpPr>
            <a:spLocks noGrp="1" noChangeArrowheads="1"/>
          </p:cNvSpPr>
          <p:nvPr>
            <p:ph idx="1"/>
          </p:nvPr>
        </p:nvSpPr>
        <p:spPr/>
        <p:txBody>
          <a:bodyPr>
            <a:normAutofit/>
          </a:bodyPr>
          <a:lstStyle/>
          <a:p>
            <a:pPr>
              <a:lnSpc>
                <a:spcPts val="4300"/>
              </a:lnSpc>
            </a:pPr>
            <a:r>
              <a:rPr lang="en-US" dirty="0" smtClean="0"/>
              <a:t>C#. .NET and Visual Studio in Windows environment</a:t>
            </a:r>
          </a:p>
          <a:p>
            <a:pPr lvl="1">
              <a:lnSpc>
                <a:spcPts val="4300"/>
              </a:lnSpc>
            </a:pPr>
            <a:r>
              <a:rPr lang="en-US" dirty="0" smtClean="0"/>
              <a:t>Excellent start for beginners, very easy to learn</a:t>
            </a:r>
          </a:p>
          <a:p>
            <a:pPr>
              <a:lnSpc>
                <a:spcPts val="4300"/>
              </a:lnSpc>
            </a:pPr>
            <a:r>
              <a:rPr lang="en-US" dirty="0" smtClean="0"/>
              <a:t>The </a:t>
            </a:r>
            <a:r>
              <a:rPr lang="en-US" dirty="0" smtClean="0">
                <a:solidFill>
                  <a:schemeClr val="tx2">
                    <a:lumMod val="75000"/>
                  </a:schemeClr>
                </a:solidFill>
              </a:rPr>
              <a:t>C# language</a:t>
            </a:r>
          </a:p>
          <a:p>
            <a:pPr lvl="1">
              <a:lnSpc>
                <a:spcPts val="4300"/>
              </a:lnSpc>
            </a:pPr>
            <a:r>
              <a:rPr lang="en-US" dirty="0" smtClean="0"/>
              <a:t>Modern object-oriented </a:t>
            </a:r>
            <a:r>
              <a:rPr lang="en-US" dirty="0"/>
              <a:t>language</a:t>
            </a:r>
          </a:p>
          <a:p>
            <a:pPr lvl="1">
              <a:lnSpc>
                <a:spcPts val="4300"/>
              </a:lnSpc>
            </a:pPr>
            <a:r>
              <a:rPr lang="en-US" dirty="0" smtClean="0"/>
              <a:t>Very popular, used by millions developers</a:t>
            </a:r>
            <a:endParaRPr lang="en-US" dirty="0"/>
          </a:p>
          <a:p>
            <a:pPr lvl="1">
              <a:lnSpc>
                <a:spcPts val="4300"/>
              </a:lnSpc>
            </a:pPr>
            <a:r>
              <a:rPr lang="en-US" dirty="0"/>
              <a:t>Easy to </a:t>
            </a:r>
            <a:r>
              <a:rPr lang="en-US" dirty="0" smtClean="0"/>
              <a:t>learn, yet very powerful</a:t>
            </a:r>
          </a:p>
          <a:p>
            <a:pPr>
              <a:lnSpc>
                <a:spcPts val="4300"/>
              </a:lnSpc>
            </a:pPr>
            <a:r>
              <a:rPr lang="en-US" dirty="0" smtClean="0"/>
              <a:t>C# is just the start!</a:t>
            </a:r>
          </a:p>
          <a:p>
            <a:pPr lvl="1">
              <a:lnSpc>
                <a:spcPts val="4300"/>
              </a:lnSpc>
            </a:pPr>
            <a:r>
              <a:rPr lang="en-US" dirty="0" smtClean="0"/>
              <a:t>We will learn Java, PHP, Linux, HTML, JS, SQL, and many more</a:t>
            </a:r>
            <a:endParaRPr lang="en-US" dirty="0"/>
          </a:p>
        </p:txBody>
      </p:sp>
      <p:sp>
        <p:nvSpPr>
          <p:cNvPr id="483330" name="Rectangle 2"/>
          <p:cNvSpPr>
            <a:spLocks noGrp="1" noChangeArrowheads="1"/>
          </p:cNvSpPr>
          <p:nvPr>
            <p:ph type="title"/>
          </p:nvPr>
        </p:nvSpPr>
        <p:spPr/>
        <p:txBody>
          <a:bodyPr/>
          <a:lstStyle/>
          <a:p>
            <a:r>
              <a:rPr lang="en-US" dirty="0"/>
              <a:t>Why C</a:t>
            </a:r>
            <a:r>
              <a:rPr lang="en-US" dirty="0" smtClean="0"/>
              <a:t># and .NET Framework?</a:t>
            </a:r>
            <a:endParaRPr lang="en-US" dirty="0"/>
          </a:p>
        </p:txBody>
      </p:sp>
      <p:pic>
        <p:nvPicPr>
          <p:cNvPr id="5122"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5077" r="-5077"/>
          <a:stretch/>
        </p:blipFill>
        <p:spPr bwMode="auto">
          <a:xfrm>
            <a:off x="8141200" y="4932298"/>
            <a:ext cx="3473061" cy="922930"/>
          </a:xfrm>
          <a:prstGeom prst="rect">
            <a:avLst/>
          </a:prstGeom>
          <a:solidFill>
            <a:srgbClr val="FFFFFF">
              <a:shade val="85000"/>
            </a:srgbClr>
          </a:solidFill>
          <a:ln>
            <a:noFill/>
          </a:ln>
          <a:effectLst>
            <a:softEdge rad="63500"/>
          </a:effec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102263" y="1341001"/>
            <a:ext cx="1512000" cy="1512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141202" y="3213000"/>
            <a:ext cx="3473060" cy="1333442"/>
          </a:xfrm>
          <a:prstGeom prst="rect">
            <a:avLst/>
          </a:prstGeom>
          <a:ln>
            <a:noFill/>
          </a:ln>
          <a:effectLst>
            <a:softEdge rad="112500"/>
          </a:effectLst>
          <a:extLst/>
        </p:spPr>
      </p:pic>
    </p:spTree>
    <p:extLst>
      <p:ext uri="{BB962C8B-B14F-4D97-AF65-F5344CB8AC3E}">
        <p14:creationId xmlns:p14="http://schemas.microsoft.com/office/powerpoint/2010/main" val="4062407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486403" name="Rectangle 3"/>
          <p:cNvSpPr>
            <a:spLocks noGrp="1" noChangeArrowheads="1"/>
          </p:cNvSpPr>
          <p:nvPr>
            <p:ph idx="1"/>
          </p:nvPr>
        </p:nvSpPr>
        <p:spPr/>
        <p:txBody>
          <a:bodyPr/>
          <a:lstStyle/>
          <a:p>
            <a:pPr>
              <a:lnSpc>
                <a:spcPct val="110000"/>
              </a:lnSpc>
            </a:pPr>
            <a:r>
              <a:rPr lang="en-US" dirty="0"/>
              <a:t>Why the slides are in </a:t>
            </a:r>
            <a:r>
              <a:rPr lang="en-US" dirty="0">
                <a:solidFill>
                  <a:schemeClr val="accent5">
                    <a:lumMod val="20000"/>
                    <a:lumOff val="80000"/>
                  </a:schemeClr>
                </a:solidFill>
              </a:rPr>
              <a:t>English</a:t>
            </a:r>
            <a:r>
              <a:rPr lang="en-US" dirty="0"/>
              <a:t>?</a:t>
            </a:r>
          </a:p>
          <a:p>
            <a:pPr lvl="1">
              <a:lnSpc>
                <a:spcPct val="110000"/>
              </a:lnSpc>
            </a:pPr>
            <a:r>
              <a:rPr lang="en-US" dirty="0">
                <a:solidFill>
                  <a:schemeClr val="tx2">
                    <a:lumMod val="75000"/>
                  </a:schemeClr>
                </a:solidFill>
              </a:rPr>
              <a:t>English</a:t>
            </a:r>
            <a:r>
              <a:rPr lang="en-US" dirty="0"/>
              <a:t> is the native </a:t>
            </a:r>
            <a:r>
              <a:rPr lang="en-US" dirty="0" smtClean="0"/>
              <a:t>language</a:t>
            </a:r>
            <a:br>
              <a:rPr lang="en-US" dirty="0" smtClean="0"/>
            </a:br>
            <a:r>
              <a:rPr lang="en-US" dirty="0" smtClean="0"/>
              <a:t>of the software </a:t>
            </a:r>
            <a:r>
              <a:rPr lang="en-US" dirty="0"/>
              <a:t>engineers</a:t>
            </a:r>
          </a:p>
          <a:p>
            <a:pPr lvl="1">
              <a:lnSpc>
                <a:spcPct val="110000"/>
              </a:lnSpc>
            </a:pPr>
            <a:r>
              <a:rPr lang="en-US" dirty="0" smtClean="0"/>
              <a:t>Specific </a:t>
            </a:r>
            <a:r>
              <a:rPr lang="en-US" dirty="0"/>
              <a:t>terminology </a:t>
            </a:r>
            <a:r>
              <a:rPr lang="en-US" dirty="0" smtClean="0"/>
              <a:t>should be in English</a:t>
            </a:r>
          </a:p>
          <a:p>
            <a:pPr lvl="2">
              <a:lnSpc>
                <a:spcPct val="110000"/>
              </a:lnSpc>
            </a:pPr>
            <a:r>
              <a:rPr lang="en-US" dirty="0" smtClean="0"/>
              <a:t>Translations are inaccurate and funny</a:t>
            </a:r>
          </a:p>
          <a:p>
            <a:pPr>
              <a:lnSpc>
                <a:spcPct val="110000"/>
              </a:lnSpc>
            </a:pPr>
            <a:r>
              <a:rPr lang="en-US" dirty="0">
                <a:solidFill>
                  <a:schemeClr val="accent5">
                    <a:lumMod val="20000"/>
                    <a:lumOff val="80000"/>
                  </a:schemeClr>
                </a:solidFill>
              </a:rPr>
              <a:t>Just learn </a:t>
            </a:r>
            <a:r>
              <a:rPr lang="en-US" dirty="0" smtClean="0">
                <a:solidFill>
                  <a:schemeClr val="accent5">
                    <a:lumMod val="20000"/>
                    <a:lumOff val="80000"/>
                  </a:schemeClr>
                </a:solidFill>
              </a:rPr>
              <a:t>English!</a:t>
            </a:r>
          </a:p>
          <a:p>
            <a:pPr lvl="1">
              <a:lnSpc>
                <a:spcPct val="110000"/>
              </a:lnSpc>
            </a:pPr>
            <a:r>
              <a:rPr lang="en-US" dirty="0" smtClean="0">
                <a:solidFill>
                  <a:schemeClr val="accent5">
                    <a:lumMod val="20000"/>
                    <a:lumOff val="80000"/>
                  </a:schemeClr>
                </a:solidFill>
              </a:rPr>
              <a:t>No excuses</a:t>
            </a:r>
            <a:endParaRPr lang="en-US" dirty="0" smtClean="0"/>
          </a:p>
        </p:txBody>
      </p:sp>
      <p:sp>
        <p:nvSpPr>
          <p:cNvPr id="486402" name="Rectangle 2"/>
          <p:cNvSpPr>
            <a:spLocks noGrp="1" noChangeArrowheads="1"/>
          </p:cNvSpPr>
          <p:nvPr>
            <p:ph type="title"/>
          </p:nvPr>
        </p:nvSpPr>
        <p:spPr/>
        <p:txBody>
          <a:bodyPr/>
          <a:lstStyle/>
          <a:p>
            <a:r>
              <a:rPr lang="en-US"/>
              <a:t>Why English?</a:t>
            </a:r>
          </a:p>
        </p:txBody>
      </p:sp>
      <p:pic>
        <p:nvPicPr>
          <p:cNvPr id="1638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565812" y="4323639"/>
            <a:ext cx="2710200" cy="1879655"/>
          </a:xfrm>
          <a:prstGeom prst="rect">
            <a:avLst/>
          </a:prstGeom>
          <a:ln>
            <a:noFill/>
          </a:ln>
          <a:effectLst>
            <a:softEdge rad="112500"/>
          </a:effectLst>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642012" y="1371600"/>
            <a:ext cx="2634000" cy="26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172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876800"/>
            <a:ext cx="8938472" cy="820600"/>
          </a:xfrm>
        </p:spPr>
        <p:txBody>
          <a:bodyPr/>
          <a:lstStyle/>
          <a:p>
            <a:r>
              <a:rPr lang="en-US" dirty="0" smtClean="0"/>
              <a:t>C# Basics</a:t>
            </a:r>
            <a:endParaRPr lang="en-US" dirty="0"/>
          </a:p>
        </p:txBody>
      </p:sp>
      <p:sp>
        <p:nvSpPr>
          <p:cNvPr id="3" name="Subtitle 2"/>
          <p:cNvSpPr>
            <a:spLocks noGrp="1"/>
          </p:cNvSpPr>
          <p:nvPr>
            <p:ph type="body" idx="1"/>
          </p:nvPr>
        </p:nvSpPr>
        <p:spPr>
          <a:xfrm>
            <a:off x="1446212" y="5678768"/>
            <a:ext cx="8938472" cy="688256"/>
          </a:xfrm>
        </p:spPr>
        <p:txBody>
          <a:bodyPr/>
          <a:lstStyle/>
          <a:p>
            <a:r>
              <a:rPr lang="en-US" dirty="0" smtClean="0"/>
              <a:t>Evaluation Criteria</a:t>
            </a:r>
            <a:endParaRPr lang="en-US" dirty="0"/>
          </a:p>
        </p:txBody>
      </p:sp>
      <p:pic>
        <p:nvPicPr>
          <p:cNvPr id="11268" name="Picture 4"/>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847012" y="1787085"/>
            <a:ext cx="3733800" cy="27117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0"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9682" y="1785668"/>
            <a:ext cx="3755930" cy="26770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646612" y="609600"/>
            <a:ext cx="2819400" cy="39919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172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3" name="Content Placeholder 2"/>
          <p:cNvSpPr>
            <a:spLocks noGrp="1"/>
          </p:cNvSpPr>
          <p:nvPr>
            <p:ph idx="1"/>
          </p:nvPr>
        </p:nvSpPr>
        <p:spPr/>
        <p:txBody>
          <a:bodyPr/>
          <a:lstStyle/>
          <a:p>
            <a:pPr>
              <a:lnSpc>
                <a:spcPct val="110000"/>
              </a:lnSpc>
            </a:pPr>
            <a:r>
              <a:rPr lang="en-US" dirty="0" smtClean="0">
                <a:solidFill>
                  <a:schemeClr val="accent5">
                    <a:lumMod val="20000"/>
                    <a:lumOff val="80000"/>
                  </a:schemeClr>
                </a:solidFill>
              </a:rPr>
              <a:t>Exams</a:t>
            </a:r>
            <a:r>
              <a:rPr lang="en-US" dirty="0" smtClean="0"/>
              <a:t> measure the </a:t>
            </a:r>
            <a:r>
              <a:rPr lang="en-US" dirty="0" smtClean="0">
                <a:solidFill>
                  <a:schemeClr val="tx2">
                    <a:lumMod val="75000"/>
                  </a:schemeClr>
                </a:solidFill>
              </a:rPr>
              <a:t>individual performance</a:t>
            </a:r>
          </a:p>
          <a:p>
            <a:pPr>
              <a:lnSpc>
                <a:spcPct val="110000"/>
              </a:lnSpc>
            </a:pPr>
            <a:r>
              <a:rPr lang="en-US" dirty="0" smtClean="0"/>
              <a:t>Score formed by </a:t>
            </a:r>
            <a:r>
              <a:rPr lang="en-US" dirty="0" smtClean="0">
                <a:solidFill>
                  <a:schemeClr val="accent5">
                    <a:lumMod val="20000"/>
                    <a:lumOff val="80000"/>
                  </a:schemeClr>
                </a:solidFill>
              </a:rPr>
              <a:t>several components</a:t>
            </a:r>
            <a:r>
              <a:rPr lang="en-US" dirty="0" smtClean="0"/>
              <a:t>:</a:t>
            </a:r>
          </a:p>
          <a:p>
            <a:pPr lvl="1">
              <a:lnSpc>
                <a:spcPct val="110000"/>
              </a:lnSpc>
            </a:pPr>
            <a:r>
              <a:rPr lang="en-US" dirty="0" smtClean="0"/>
              <a:t>Exam results, homework, forums activity, etc.</a:t>
            </a:r>
          </a:p>
          <a:p>
            <a:pPr>
              <a:lnSpc>
                <a:spcPct val="110000"/>
              </a:lnSpc>
            </a:pPr>
            <a:r>
              <a:rPr lang="en-US" dirty="0" smtClean="0"/>
              <a:t>The "C# Basics" exam serves </a:t>
            </a:r>
            <a:r>
              <a:rPr lang="en-US" dirty="0"/>
              <a:t>as </a:t>
            </a:r>
            <a:r>
              <a:rPr lang="en-US" dirty="0" smtClean="0">
                <a:solidFill>
                  <a:schemeClr val="tx2">
                    <a:lumMod val="75000"/>
                  </a:schemeClr>
                </a:solidFill>
              </a:rPr>
              <a:t>admission criteria </a:t>
            </a:r>
            <a:r>
              <a:rPr lang="en-US" dirty="0" smtClean="0"/>
              <a:t>for the Software University</a:t>
            </a:r>
            <a:endParaRPr lang="en-US" dirty="0"/>
          </a:p>
        </p:txBody>
      </p:sp>
      <p:sp>
        <p:nvSpPr>
          <p:cNvPr id="2" name="Title 1"/>
          <p:cNvSpPr>
            <a:spLocks noGrp="1"/>
          </p:cNvSpPr>
          <p:nvPr>
            <p:ph type="title"/>
          </p:nvPr>
        </p:nvSpPr>
        <p:spPr/>
        <p:txBody>
          <a:bodyPr/>
          <a:lstStyle/>
          <a:p>
            <a:r>
              <a:rPr lang="en-US" dirty="0" smtClean="0"/>
              <a:t>Exams @ Software University</a:t>
            </a:r>
            <a:endParaRPr lang="en-US" dirty="0">
              <a:latin typeface="Consolas" pitchFamily="49" charset="0"/>
              <a:cs typeface="Consolas" pitchFamily="49" charset="0"/>
            </a:endParaRPr>
          </a:p>
        </p:txBody>
      </p:sp>
      <p:pic>
        <p:nvPicPr>
          <p:cNvPr id="409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93244" y="4282800"/>
            <a:ext cx="3070374" cy="2041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290"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129790" y="4282800"/>
            <a:ext cx="3374822" cy="2041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341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19</a:t>
            </a:fld>
            <a:endParaRPr lang="en-US" dirty="0"/>
          </a:p>
        </p:txBody>
      </p:sp>
      <p:sp>
        <p:nvSpPr>
          <p:cNvPr id="3" name="Content Placeholder 2"/>
          <p:cNvSpPr>
            <a:spLocks noGrp="1"/>
          </p:cNvSpPr>
          <p:nvPr>
            <p:ph idx="1"/>
          </p:nvPr>
        </p:nvSpPr>
        <p:spPr/>
        <p:txBody>
          <a:bodyPr>
            <a:normAutofit/>
          </a:bodyPr>
          <a:lstStyle/>
          <a:p>
            <a:r>
              <a:rPr lang="en-US" dirty="0" smtClean="0">
                <a:solidFill>
                  <a:schemeClr val="accent5">
                    <a:lumMod val="20000"/>
                    <a:lumOff val="80000"/>
                  </a:schemeClr>
                </a:solidFill>
              </a:rPr>
              <a:t>Practical </a:t>
            </a:r>
            <a:r>
              <a:rPr lang="en-US" dirty="0">
                <a:solidFill>
                  <a:schemeClr val="accent5">
                    <a:lumMod val="20000"/>
                    <a:lumOff val="80000"/>
                  </a:schemeClr>
                </a:solidFill>
              </a:rPr>
              <a:t>Programming Exam</a:t>
            </a:r>
            <a:endParaRPr lang="en-US" dirty="0">
              <a:solidFill>
                <a:schemeClr val="accent5">
                  <a:lumMod val="20000"/>
                  <a:lumOff val="80000"/>
                </a:schemeClr>
              </a:solidFill>
              <a:latin typeface="Consolas" pitchFamily="49" charset="0"/>
              <a:cs typeface="Consolas" pitchFamily="49" charset="0"/>
            </a:endParaRPr>
          </a:p>
          <a:p>
            <a:pPr lvl="1"/>
            <a:r>
              <a:rPr lang="en-US" dirty="0" smtClean="0">
                <a:latin typeface="Consolas" pitchFamily="49" charset="0"/>
                <a:cs typeface="Consolas" pitchFamily="49" charset="0"/>
              </a:rPr>
              <a:t>5</a:t>
            </a:r>
            <a:r>
              <a:rPr lang="en-US" dirty="0" smtClean="0"/>
              <a:t> </a:t>
            </a:r>
            <a:r>
              <a:rPr lang="en-US" dirty="0"/>
              <a:t>practical problems for 6 </a:t>
            </a:r>
            <a:r>
              <a:rPr lang="en-US" dirty="0" smtClean="0"/>
              <a:t>hours</a:t>
            </a:r>
          </a:p>
          <a:p>
            <a:pPr lvl="2"/>
            <a:r>
              <a:rPr lang="en-US" dirty="0" smtClean="0"/>
              <a:t>1 very easy, 3 with loops, 1 with bit operations</a:t>
            </a:r>
            <a:endParaRPr lang="en-US" dirty="0"/>
          </a:p>
          <a:p>
            <a:pPr lvl="1"/>
            <a:r>
              <a:rPr lang="en-US" dirty="0"/>
              <a:t>Covers all learned topics up to the </a:t>
            </a:r>
            <a:r>
              <a:rPr lang="en-US" dirty="0" smtClean="0"/>
              <a:t>moment</a:t>
            </a:r>
          </a:p>
          <a:p>
            <a:pPr lvl="2"/>
            <a:r>
              <a:rPr lang="en-US" dirty="0" smtClean="0"/>
              <a:t>Without the "Advanced" topics</a:t>
            </a:r>
            <a:endParaRPr lang="en-US" dirty="0"/>
          </a:p>
          <a:p>
            <a:pPr lvl="1"/>
            <a:r>
              <a:rPr lang="en-US" dirty="0" smtClean="0"/>
              <a:t>Automated judge system &amp; real-time feedback</a:t>
            </a:r>
          </a:p>
          <a:p>
            <a:pPr lvl="1"/>
            <a:r>
              <a:rPr lang="en-US" dirty="0" smtClean="0"/>
              <a:t>Solutions </a:t>
            </a:r>
            <a:r>
              <a:rPr lang="en-US" dirty="0"/>
              <a:t>are evaluated for correctness </a:t>
            </a:r>
            <a:r>
              <a:rPr lang="en-US" dirty="0" smtClean="0"/>
              <a:t>only</a:t>
            </a:r>
          </a:p>
          <a:p>
            <a:pPr lvl="2"/>
            <a:r>
              <a:rPr lang="en-US" dirty="0" smtClean="0"/>
              <a:t>Code quality is not measured</a:t>
            </a:r>
            <a:endParaRPr lang="en-US" dirty="0"/>
          </a:p>
          <a:p>
            <a:endParaRPr lang="en-US" dirty="0"/>
          </a:p>
        </p:txBody>
      </p:sp>
      <p:sp>
        <p:nvSpPr>
          <p:cNvPr id="2" name="Title 1"/>
          <p:cNvSpPr>
            <a:spLocks noGrp="1"/>
          </p:cNvSpPr>
          <p:nvPr>
            <p:ph type="title"/>
          </p:nvPr>
        </p:nvSpPr>
        <p:spPr/>
        <p:txBody>
          <a:bodyPr/>
          <a:lstStyle/>
          <a:p>
            <a:r>
              <a:rPr lang="en-US" dirty="0" smtClean="0"/>
              <a:t>C# Basics Exam</a:t>
            </a:r>
            <a:endParaRPr lang="en-US" dirty="0">
              <a:latin typeface="Consolas" pitchFamily="49" charset="0"/>
              <a:cs typeface="Consolas" pitchFamily="49"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87170" y="1633200"/>
            <a:ext cx="2607242" cy="1872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6" name="Picture 4"/>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887168" y="4192200"/>
            <a:ext cx="2607243" cy="18796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895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smtClean="0"/>
              <a:t>Table of Contents</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6088" indent="-446088">
              <a:lnSpc>
                <a:spcPts val="4000"/>
              </a:lnSpc>
              <a:buFontTx/>
              <a:buAutoNum type="arabicPeriod"/>
            </a:pPr>
            <a:r>
              <a:rPr lang="en-US" dirty="0"/>
              <a:t>Course Objectives</a:t>
            </a:r>
          </a:p>
          <a:p>
            <a:pPr marL="446088" indent="-446088">
              <a:lnSpc>
                <a:spcPts val="4000"/>
              </a:lnSpc>
              <a:buFontTx/>
              <a:buAutoNum type="arabicPeriod"/>
            </a:pPr>
            <a:r>
              <a:rPr lang="en-US" dirty="0"/>
              <a:t>Course Program</a:t>
            </a:r>
          </a:p>
          <a:p>
            <a:pPr marL="446088" indent="-446088">
              <a:lnSpc>
                <a:spcPts val="4000"/>
              </a:lnSpc>
              <a:buFontTx/>
              <a:buAutoNum type="arabicPeriod"/>
            </a:pPr>
            <a:r>
              <a:rPr lang="en-US" dirty="0"/>
              <a:t>Trainers Team</a:t>
            </a:r>
          </a:p>
          <a:p>
            <a:pPr marL="446088" indent="-446088">
              <a:lnSpc>
                <a:spcPts val="4000"/>
              </a:lnSpc>
              <a:buFontTx/>
              <a:buAutoNum type="arabicPeriod"/>
            </a:pPr>
            <a:r>
              <a:rPr lang="en-US" dirty="0"/>
              <a:t>Examination</a:t>
            </a:r>
          </a:p>
          <a:p>
            <a:pPr marL="446088" indent="-446088">
              <a:lnSpc>
                <a:spcPts val="4000"/>
              </a:lnSpc>
              <a:buFontTx/>
              <a:buAutoNum type="arabicPeriod"/>
            </a:pPr>
            <a:r>
              <a:rPr lang="en-US" dirty="0"/>
              <a:t>Learning Resources</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1026" name="Picture 2" descr="http://www.graphicsfuel.com/wp-content/uploads/2012/07/books-icon-51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89612" y="1159946"/>
            <a:ext cx="2726254" cy="27262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178975" y="4005000"/>
            <a:ext cx="6459437" cy="2520000"/>
          </a:xfrm>
          <a:prstGeom prst="rect">
            <a:avLst/>
          </a:prstGeom>
          <a:effectLst>
            <a:softEdge rad="317500"/>
          </a:effectLst>
        </p:spPr>
      </p:pic>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990012" y="1557973"/>
            <a:ext cx="1905000" cy="2099627"/>
          </a:xfrm>
          <a:prstGeom prst="rect">
            <a:avLst/>
          </a:prstGeom>
        </p:spPr>
      </p:pic>
    </p:spTree>
    <p:extLst>
      <p:ext uri="{BB962C8B-B14F-4D97-AF65-F5344CB8AC3E}">
        <p14:creationId xmlns:p14="http://schemas.microsoft.com/office/powerpoint/2010/main" val="1378683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20</a:t>
            </a:fld>
            <a:endParaRPr lang="en-US" dirty="0"/>
          </a:p>
        </p:txBody>
      </p:sp>
      <p:sp>
        <p:nvSpPr>
          <p:cNvPr id="3" name="Content Placeholder 2"/>
          <p:cNvSpPr>
            <a:spLocks noGrp="1"/>
          </p:cNvSpPr>
          <p:nvPr>
            <p:ph idx="1"/>
          </p:nvPr>
        </p:nvSpPr>
        <p:spPr/>
        <p:txBody>
          <a:bodyPr>
            <a:normAutofit/>
          </a:bodyPr>
          <a:lstStyle/>
          <a:p>
            <a:r>
              <a:rPr lang="en-US" dirty="0"/>
              <a:t>Write a program that enters a positive integer number </a:t>
            </a:r>
            <a:r>
              <a:rPr lang="en-US" dirty="0">
                <a:solidFill>
                  <a:schemeClr val="accent5">
                    <a:lumMod val="20000"/>
                    <a:lumOff val="80000"/>
                  </a:schemeClr>
                </a:solidFill>
                <a:latin typeface="Consolas" panose="020B0609020204030204" pitchFamily="49" charset="0"/>
                <a:cs typeface="Consolas" panose="020B0609020204030204" pitchFamily="49" charset="0"/>
              </a:rPr>
              <a:t>N</a:t>
            </a:r>
            <a:r>
              <a:rPr lang="en-US" dirty="0"/>
              <a:t> from the </a:t>
            </a:r>
            <a:r>
              <a:rPr lang="en-US" dirty="0" smtClean="0"/>
              <a:t>console (1 ≤ </a:t>
            </a:r>
            <a:r>
              <a:rPr lang="en-US" dirty="0" smtClean="0">
                <a:latin typeface="Consolas" panose="020B0609020204030204" pitchFamily="49" charset="0"/>
                <a:cs typeface="Consolas" panose="020B0609020204030204" pitchFamily="49" charset="0"/>
              </a:rPr>
              <a:t>N</a:t>
            </a:r>
            <a:r>
              <a:rPr lang="en-US" dirty="0" smtClean="0"/>
              <a:t> ≤ 100) </a:t>
            </a:r>
            <a:r>
              <a:rPr lang="en-US" dirty="0"/>
              <a:t>and </a:t>
            </a:r>
            <a:r>
              <a:rPr lang="en-US" dirty="0">
                <a:solidFill>
                  <a:schemeClr val="tx2">
                    <a:lumMod val="75000"/>
                  </a:schemeClr>
                </a:solidFill>
              </a:rPr>
              <a:t>prints </a:t>
            </a:r>
            <a:r>
              <a:rPr lang="en-US" dirty="0" smtClean="0">
                <a:solidFill>
                  <a:schemeClr val="tx2">
                    <a:lumMod val="75000"/>
                  </a:schemeClr>
                </a:solidFill>
              </a:rPr>
              <a:t>a new year tree of size </a:t>
            </a:r>
            <a:r>
              <a:rPr lang="en-US" dirty="0" smtClean="0">
                <a:solidFill>
                  <a:schemeClr val="tx2">
                    <a:lumMod val="75000"/>
                  </a:schemeClr>
                </a:solidFill>
                <a:latin typeface="Consolas" panose="020B0609020204030204" pitchFamily="49" charset="0"/>
                <a:cs typeface="Consolas" panose="020B0609020204030204" pitchFamily="49" charset="0"/>
              </a:rPr>
              <a:t>N</a:t>
            </a:r>
            <a:r>
              <a:rPr lang="en-US" dirty="0" smtClean="0"/>
              <a:t>, following the </a:t>
            </a:r>
            <a:r>
              <a:rPr lang="en-US" dirty="0"/>
              <a:t>examples below</a:t>
            </a:r>
            <a:r>
              <a:rPr lang="bg-BG" dirty="0"/>
              <a:t>:</a:t>
            </a:r>
            <a:endParaRPr lang="en-US" dirty="0"/>
          </a:p>
        </p:txBody>
      </p:sp>
      <p:sp>
        <p:nvSpPr>
          <p:cNvPr id="2" name="Title 1"/>
          <p:cNvSpPr>
            <a:spLocks noGrp="1"/>
          </p:cNvSpPr>
          <p:nvPr>
            <p:ph type="title"/>
          </p:nvPr>
        </p:nvSpPr>
        <p:spPr/>
        <p:txBody>
          <a:bodyPr/>
          <a:lstStyle/>
          <a:p>
            <a:r>
              <a:rPr lang="en-US" dirty="0"/>
              <a:t>C# </a:t>
            </a:r>
            <a:r>
              <a:rPr lang="en-US" dirty="0" smtClean="0"/>
              <a:t>Exam </a:t>
            </a:r>
            <a:r>
              <a:rPr lang="en-US" dirty="0"/>
              <a:t>– Sample </a:t>
            </a:r>
            <a:r>
              <a:rPr lang="en-US" dirty="0" smtClean="0"/>
              <a:t>Problem</a:t>
            </a:r>
            <a:endParaRPr lang="en-US" dirty="0"/>
          </a:p>
        </p:txBody>
      </p:sp>
      <p:sp>
        <p:nvSpPr>
          <p:cNvPr id="5" name="Rectangle 5"/>
          <p:cNvSpPr>
            <a:spLocks noChangeArrowheads="1"/>
          </p:cNvSpPr>
          <p:nvPr/>
        </p:nvSpPr>
        <p:spPr bwMode="auto">
          <a:xfrm>
            <a:off x="2412191" y="3213000"/>
            <a:ext cx="1447800" cy="309600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noAutofit/>
          </a:bodyPr>
          <a:lstStyle/>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 = 2</a:t>
            </a:r>
            <a:endParaRPr lang="bg-BG"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p>
        </p:txBody>
      </p:sp>
      <p:sp>
        <p:nvSpPr>
          <p:cNvPr id="6" name="Rectangle 5"/>
          <p:cNvSpPr>
            <a:spLocks noChangeArrowheads="1"/>
          </p:cNvSpPr>
          <p:nvPr/>
        </p:nvSpPr>
        <p:spPr bwMode="auto">
          <a:xfrm>
            <a:off x="4240990" y="3213000"/>
            <a:ext cx="1752600" cy="309600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noAutofit/>
          </a:bodyPr>
          <a:lstStyle/>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 = 3</a:t>
            </a:r>
            <a:endParaRPr lang="bg-BG"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p>
        </p:txBody>
      </p:sp>
      <p:sp>
        <p:nvSpPr>
          <p:cNvPr id="7" name="Rectangle 6"/>
          <p:cNvSpPr>
            <a:spLocks noChangeArrowheads="1"/>
          </p:cNvSpPr>
          <p:nvPr/>
        </p:nvSpPr>
        <p:spPr bwMode="auto">
          <a:xfrm>
            <a:off x="8835331" y="3214487"/>
            <a:ext cx="2443081" cy="309451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noAutofit/>
          </a:bodyPr>
          <a:lstStyle/>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 = 5</a:t>
            </a:r>
            <a:endParaRPr lang="bg-BG"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p>
        </p:txBody>
      </p:sp>
      <p:sp>
        <p:nvSpPr>
          <p:cNvPr id="8" name="Rectangle 5"/>
          <p:cNvSpPr>
            <a:spLocks noChangeArrowheads="1"/>
          </p:cNvSpPr>
          <p:nvPr/>
        </p:nvSpPr>
        <p:spPr bwMode="auto">
          <a:xfrm>
            <a:off x="913590" y="3213000"/>
            <a:ext cx="1117600" cy="309600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noAutofit/>
          </a:bodyPr>
          <a:lstStyle/>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 = 1</a:t>
            </a:r>
            <a:endParaRPr lang="bg-BG"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p>
        </p:txBody>
      </p:sp>
      <p:sp>
        <p:nvSpPr>
          <p:cNvPr id="9" name="Rectangle 8"/>
          <p:cNvSpPr>
            <a:spLocks noChangeArrowheads="1"/>
          </p:cNvSpPr>
          <p:nvPr/>
        </p:nvSpPr>
        <p:spPr bwMode="auto">
          <a:xfrm>
            <a:off x="6385591" y="3213000"/>
            <a:ext cx="2088000" cy="309451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noAutofit/>
          </a:bodyPr>
          <a:lstStyle/>
          <a:p>
            <a:pPr eaLnBrk="0" hangingPunct="0">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 = </a:t>
            </a: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4</a:t>
            </a:r>
            <a:endParaRPr lang="bg-BG"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eaLnBrk="0" hangingPunct="0">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p>
          <a:p>
            <a:pPr eaLnBrk="0" hangingPunct="0">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p>
          <a:p>
            <a:pPr eaLnBrk="0" hangingPunct="0">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p>
          <a:p>
            <a:pPr eaLnBrk="0" hangingPunct="0">
              <a:buClr>
                <a:schemeClr val="accent5">
                  <a:lumMod val="40000"/>
                  <a:lumOff val="60000"/>
                </a:schemeClr>
              </a:buClr>
              <a:buSzPct val="70000"/>
            </a:pP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928629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21</a:t>
            </a:fld>
            <a:endParaRPr lang="en-US" dirty="0"/>
          </a:p>
        </p:txBody>
      </p:sp>
      <p:sp>
        <p:nvSpPr>
          <p:cNvPr id="2" name="Title 1"/>
          <p:cNvSpPr>
            <a:spLocks noGrp="1"/>
          </p:cNvSpPr>
          <p:nvPr>
            <p:ph type="title"/>
          </p:nvPr>
        </p:nvSpPr>
        <p:spPr/>
        <p:txBody>
          <a:bodyPr/>
          <a:lstStyle/>
          <a:p>
            <a:r>
              <a:rPr lang="en-US" dirty="0"/>
              <a:t>C# </a:t>
            </a:r>
            <a:r>
              <a:rPr lang="en-US" dirty="0" smtClean="0"/>
              <a:t>Exam </a:t>
            </a:r>
            <a:r>
              <a:rPr lang="en-US" dirty="0"/>
              <a:t>– Sample </a:t>
            </a:r>
            <a:r>
              <a:rPr lang="en-US" dirty="0" smtClean="0"/>
              <a:t>Solution</a:t>
            </a:r>
            <a:endParaRPr lang="en-US" dirty="0"/>
          </a:p>
        </p:txBody>
      </p:sp>
      <p:sp>
        <p:nvSpPr>
          <p:cNvPr id="7" name="Rectangle 6"/>
          <p:cNvSpPr>
            <a:spLocks noChangeArrowheads="1"/>
          </p:cNvSpPr>
          <p:nvPr/>
        </p:nvSpPr>
        <p:spPr bwMode="auto">
          <a:xfrm>
            <a:off x="622414" y="1088866"/>
            <a:ext cx="10943998" cy="5364134"/>
          </a:xfrm>
          <a:prstGeom prst="rect">
            <a:avLst/>
          </a:prstGeom>
          <a:solidFill>
            <a:schemeClr val="accent5">
              <a:lumMod val="40000"/>
              <a:lumOff val="60000"/>
              <a:alpha val="25000"/>
            </a:schemeClr>
          </a:solidFill>
          <a:ln w="12700">
            <a:solidFill>
              <a:schemeClr val="accent5">
                <a:lumMod val="60000"/>
                <a:lumOff val="40000"/>
              </a:schemeClr>
            </a:solidFill>
          </a:ln>
        </p:spPr>
        <p:txBody>
          <a:bodyPr wrap="square" lIns="144000" tIns="108000" rIns="144000" bIns="108000">
            <a:spAutoFit/>
          </a:bodyPr>
          <a:lstStyle/>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static void Main()</a:t>
            </a:r>
          </a:p>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a:t>
            </a:r>
          </a:p>
          <a:p>
            <a:pPr>
              <a:lnSpc>
                <a:spcPct val="80000"/>
              </a:lnSpc>
            </a:pPr>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int n = int.Parse(Console.ReadLine());</a:t>
            </a:r>
          </a:p>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for (int i = 0; i &lt;= n; i++)</a:t>
            </a:r>
          </a:p>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a:t>
            </a:r>
          </a:p>
          <a:p>
            <a:pPr>
              <a:lnSpc>
                <a:spcPct val="80000"/>
              </a:lnSpc>
            </a:pPr>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int asterisksCount = i;</a:t>
            </a:r>
          </a:p>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string asterisks = new string('*', asterisksCount);</a:t>
            </a:r>
          </a:p>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int spacesCount = n - asterisksCount;</a:t>
            </a:r>
          </a:p>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string spaces = new string(' ', spacesCount);</a:t>
            </a:r>
          </a:p>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Console.Write(spaces);</a:t>
            </a:r>
          </a:p>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Console.Write(asterisks);</a:t>
            </a:r>
          </a:p>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Console.Write(" | ");</a:t>
            </a:r>
          </a:p>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Console.Write(asterisks);</a:t>
            </a:r>
          </a:p>
          <a:p>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Console.WriteLine(spaces);</a:t>
            </a:r>
          </a:p>
          <a:p>
            <a:pPr>
              <a:lnSpc>
                <a:spcPct val="80000"/>
              </a:lnSpc>
            </a:pPr>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    }</a:t>
            </a:r>
          </a:p>
          <a:p>
            <a:pPr>
              <a:lnSpc>
                <a:spcPct val="80000"/>
              </a:lnSpc>
            </a:pPr>
            <a:r>
              <a:rPr lang="en-US" sz="2200" b="1" noProof="1">
                <a:solidFill>
                  <a:srgbClr val="FBEEE1"/>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3496939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22</a:t>
            </a:fld>
            <a:endParaRPr lang="en-US" dirty="0"/>
          </a:p>
        </p:txBody>
      </p:sp>
      <p:sp>
        <p:nvSpPr>
          <p:cNvPr id="3" name="Content Placeholder 2"/>
          <p:cNvSpPr>
            <a:spLocks noGrp="1"/>
          </p:cNvSpPr>
          <p:nvPr>
            <p:ph idx="1"/>
          </p:nvPr>
        </p:nvSpPr>
        <p:spPr/>
        <p:txBody>
          <a:bodyPr>
            <a:normAutofit/>
          </a:bodyPr>
          <a:lstStyle/>
          <a:p>
            <a:r>
              <a:rPr lang="en-US" sz="3600" dirty="0" smtClean="0">
                <a:solidFill>
                  <a:schemeClr val="accent5">
                    <a:lumMod val="20000"/>
                    <a:lumOff val="80000"/>
                  </a:schemeClr>
                </a:solidFill>
              </a:rPr>
              <a:t>Onsite students</a:t>
            </a:r>
          </a:p>
          <a:p>
            <a:pPr lvl="1"/>
            <a:r>
              <a:rPr lang="en-US" dirty="0" smtClean="0">
                <a:solidFill>
                  <a:schemeClr val="accent5">
                    <a:lumMod val="20000"/>
                    <a:lumOff val="80000"/>
                  </a:schemeClr>
                </a:solidFill>
              </a:rPr>
              <a:t>Exam</a:t>
            </a:r>
            <a:r>
              <a:rPr lang="en-US" dirty="0" smtClean="0"/>
              <a:t> </a:t>
            </a:r>
            <a:r>
              <a:rPr lang="en-US" dirty="0"/>
              <a:t>– </a:t>
            </a:r>
            <a:r>
              <a:rPr lang="en-US" dirty="0" smtClean="0">
                <a:solidFill>
                  <a:schemeClr val="accent5">
                    <a:lumMod val="20000"/>
                    <a:lumOff val="80000"/>
                  </a:schemeClr>
                </a:solidFill>
                <a:latin typeface="Consolas" pitchFamily="49" charset="0"/>
                <a:cs typeface="Consolas" pitchFamily="49" charset="0"/>
              </a:rPr>
              <a:t>80</a:t>
            </a:r>
            <a:r>
              <a:rPr lang="en-US" dirty="0" smtClean="0">
                <a:solidFill>
                  <a:schemeClr val="accent5">
                    <a:lumMod val="20000"/>
                    <a:lumOff val="80000"/>
                  </a:schemeClr>
                </a:solidFill>
              </a:rPr>
              <a:t>%</a:t>
            </a:r>
          </a:p>
          <a:p>
            <a:pPr lvl="2"/>
            <a:r>
              <a:rPr lang="en-US" dirty="0"/>
              <a:t>Serves as </a:t>
            </a:r>
            <a:r>
              <a:rPr lang="en-US" dirty="0">
                <a:solidFill>
                  <a:schemeClr val="accent5">
                    <a:lumMod val="20000"/>
                    <a:lumOff val="80000"/>
                  </a:schemeClr>
                </a:solidFill>
              </a:rPr>
              <a:t>pass / </a:t>
            </a:r>
            <a:r>
              <a:rPr lang="en-US" dirty="0" smtClean="0">
                <a:solidFill>
                  <a:schemeClr val="accent5">
                    <a:lumMod val="20000"/>
                    <a:lumOff val="80000"/>
                  </a:schemeClr>
                </a:solidFill>
              </a:rPr>
              <a:t>fail </a:t>
            </a:r>
            <a:r>
              <a:rPr lang="en-US" dirty="0" smtClean="0"/>
              <a:t>criteria</a:t>
            </a:r>
            <a:endParaRPr lang="en-US" sz="3400" dirty="0">
              <a:solidFill>
                <a:schemeClr val="accent5">
                  <a:lumMod val="20000"/>
                  <a:lumOff val="80000"/>
                </a:schemeClr>
              </a:solidFill>
            </a:endParaRPr>
          </a:p>
          <a:p>
            <a:pPr lvl="1"/>
            <a:r>
              <a:rPr lang="en-US" dirty="0">
                <a:solidFill>
                  <a:schemeClr val="accent5">
                    <a:lumMod val="20000"/>
                    <a:lumOff val="80000"/>
                  </a:schemeClr>
                </a:solidFill>
              </a:rPr>
              <a:t>Homework </a:t>
            </a:r>
            <a:r>
              <a:rPr lang="en-US" dirty="0"/>
              <a:t>+ </a:t>
            </a:r>
            <a:r>
              <a:rPr lang="en-US" dirty="0">
                <a:solidFill>
                  <a:schemeClr val="accent5">
                    <a:lumMod val="20000"/>
                    <a:lumOff val="80000"/>
                  </a:schemeClr>
                </a:solidFill>
              </a:rPr>
              <a:t>evaluation </a:t>
            </a:r>
            <a:r>
              <a:rPr lang="en-US" dirty="0"/>
              <a:t>– </a:t>
            </a:r>
            <a:r>
              <a:rPr lang="en-US" dirty="0">
                <a:solidFill>
                  <a:schemeClr val="accent5">
                    <a:lumMod val="20000"/>
                    <a:lumOff val="80000"/>
                  </a:schemeClr>
                </a:solidFill>
                <a:latin typeface="Consolas" pitchFamily="49" charset="0"/>
                <a:cs typeface="Consolas" pitchFamily="49" charset="0"/>
              </a:rPr>
              <a:t>10</a:t>
            </a:r>
            <a:r>
              <a:rPr lang="en-US" dirty="0">
                <a:solidFill>
                  <a:schemeClr val="accent5">
                    <a:lumMod val="20000"/>
                    <a:lumOff val="80000"/>
                  </a:schemeClr>
                </a:solidFill>
              </a:rPr>
              <a:t>% </a:t>
            </a:r>
            <a:r>
              <a:rPr lang="en-US" dirty="0"/>
              <a:t>+ </a:t>
            </a:r>
            <a:r>
              <a:rPr lang="en-US" dirty="0">
                <a:solidFill>
                  <a:schemeClr val="accent5">
                    <a:lumMod val="20000"/>
                    <a:lumOff val="80000"/>
                  </a:schemeClr>
                </a:solidFill>
                <a:latin typeface="Consolas" pitchFamily="49" charset="0"/>
                <a:cs typeface="Consolas" pitchFamily="49" charset="0"/>
              </a:rPr>
              <a:t>10</a:t>
            </a:r>
            <a:r>
              <a:rPr lang="en-US" dirty="0">
                <a:solidFill>
                  <a:schemeClr val="accent5">
                    <a:lumMod val="20000"/>
                    <a:lumOff val="80000"/>
                  </a:schemeClr>
                </a:solidFill>
              </a:rPr>
              <a:t>%</a:t>
            </a:r>
          </a:p>
          <a:p>
            <a:pPr lvl="1"/>
            <a:r>
              <a:rPr lang="en-US" dirty="0" smtClean="0">
                <a:solidFill>
                  <a:schemeClr val="accent5">
                    <a:lumMod val="20000"/>
                    <a:lumOff val="80000"/>
                  </a:schemeClr>
                </a:solidFill>
              </a:rPr>
              <a:t>Forums</a:t>
            </a:r>
            <a:r>
              <a:rPr lang="en-US" dirty="0" smtClean="0"/>
              <a:t> </a:t>
            </a:r>
            <a:r>
              <a:rPr lang="en-US" dirty="0">
                <a:solidFill>
                  <a:schemeClr val="accent5">
                    <a:lumMod val="20000"/>
                    <a:lumOff val="80000"/>
                  </a:schemeClr>
                </a:solidFill>
              </a:rPr>
              <a:t>activity</a:t>
            </a:r>
            <a:r>
              <a:rPr lang="en-US" dirty="0"/>
              <a:t> – bonus up to </a:t>
            </a:r>
            <a:r>
              <a:rPr lang="en-US" dirty="0">
                <a:solidFill>
                  <a:schemeClr val="accent5">
                    <a:lumMod val="20000"/>
                    <a:lumOff val="80000"/>
                  </a:schemeClr>
                </a:solidFill>
                <a:latin typeface="Consolas" pitchFamily="49" charset="0"/>
                <a:cs typeface="Consolas" pitchFamily="49" charset="0"/>
              </a:rPr>
              <a:t>10</a:t>
            </a:r>
            <a:r>
              <a:rPr lang="en-US" dirty="0" smtClean="0">
                <a:solidFill>
                  <a:schemeClr val="accent5">
                    <a:lumMod val="20000"/>
                    <a:lumOff val="80000"/>
                  </a:schemeClr>
                </a:solidFill>
              </a:rPr>
              <a:t>%</a:t>
            </a:r>
          </a:p>
          <a:p>
            <a:pPr>
              <a:spcBef>
                <a:spcPts val="1200"/>
              </a:spcBef>
            </a:pPr>
            <a:r>
              <a:rPr lang="en-US" dirty="0" smtClean="0">
                <a:solidFill>
                  <a:schemeClr val="accent5">
                    <a:lumMod val="20000"/>
                    <a:lumOff val="80000"/>
                  </a:schemeClr>
                </a:solidFill>
              </a:rPr>
              <a:t>Online students</a:t>
            </a:r>
          </a:p>
          <a:p>
            <a:pPr lvl="1"/>
            <a:r>
              <a:rPr lang="en-US" dirty="0" smtClean="0">
                <a:solidFill>
                  <a:schemeClr val="accent5">
                    <a:lumMod val="20000"/>
                    <a:lumOff val="80000"/>
                  </a:schemeClr>
                </a:solidFill>
              </a:rPr>
              <a:t>Exam – 100%</a:t>
            </a:r>
          </a:p>
          <a:p>
            <a:pPr lvl="1"/>
            <a:r>
              <a:rPr lang="en-US" dirty="0">
                <a:solidFill>
                  <a:schemeClr val="accent5">
                    <a:lumMod val="20000"/>
                    <a:lumOff val="80000"/>
                  </a:schemeClr>
                </a:solidFill>
              </a:rPr>
              <a:t>Forums</a:t>
            </a:r>
            <a:r>
              <a:rPr lang="en-US" dirty="0"/>
              <a:t> </a:t>
            </a:r>
            <a:r>
              <a:rPr lang="en-US" dirty="0">
                <a:solidFill>
                  <a:schemeClr val="accent5">
                    <a:lumMod val="20000"/>
                    <a:lumOff val="80000"/>
                  </a:schemeClr>
                </a:solidFill>
              </a:rPr>
              <a:t>activity</a:t>
            </a:r>
            <a:r>
              <a:rPr lang="en-US" dirty="0"/>
              <a:t> – bonus up to </a:t>
            </a:r>
            <a:r>
              <a:rPr lang="en-US" dirty="0">
                <a:solidFill>
                  <a:schemeClr val="accent5">
                    <a:lumMod val="20000"/>
                    <a:lumOff val="80000"/>
                  </a:schemeClr>
                </a:solidFill>
                <a:latin typeface="Consolas" pitchFamily="49" charset="0"/>
                <a:cs typeface="Consolas" pitchFamily="49" charset="0"/>
              </a:rPr>
              <a:t>10</a:t>
            </a:r>
            <a:r>
              <a:rPr lang="en-US" dirty="0" smtClean="0">
                <a:solidFill>
                  <a:schemeClr val="accent5">
                    <a:lumMod val="20000"/>
                    <a:lumOff val="80000"/>
                  </a:schemeClr>
                </a:solidFill>
              </a:rPr>
              <a:t>%</a:t>
            </a:r>
            <a:endParaRPr lang="en-US" dirty="0">
              <a:solidFill>
                <a:schemeClr val="accent5">
                  <a:lumMod val="20000"/>
                  <a:lumOff val="80000"/>
                </a:schemeClr>
              </a:solidFill>
            </a:endParaRPr>
          </a:p>
        </p:txBody>
      </p:sp>
      <p:sp>
        <p:nvSpPr>
          <p:cNvPr id="2" name="Title 1"/>
          <p:cNvSpPr>
            <a:spLocks noGrp="1"/>
          </p:cNvSpPr>
          <p:nvPr>
            <p:ph type="title"/>
          </p:nvPr>
        </p:nvSpPr>
        <p:spPr/>
        <p:txBody>
          <a:bodyPr/>
          <a:lstStyle/>
          <a:p>
            <a:r>
              <a:rPr lang="en-US" dirty="0" smtClean="0"/>
              <a:t>Scoring System for the "C# Basics" Course</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28698" y="4374708"/>
            <a:ext cx="3243214" cy="1816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228698" y="1524000"/>
            <a:ext cx="3243214" cy="22999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639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23</a:t>
            </a:fld>
            <a:endParaRPr lang="en-US" dirty="0"/>
          </a:p>
        </p:txBody>
      </p:sp>
      <p:sp>
        <p:nvSpPr>
          <p:cNvPr id="3" name="Content Placeholder 2"/>
          <p:cNvSpPr>
            <a:spLocks noGrp="1"/>
          </p:cNvSpPr>
          <p:nvPr>
            <p:ph idx="1"/>
          </p:nvPr>
        </p:nvSpPr>
        <p:spPr/>
        <p:txBody>
          <a:bodyPr>
            <a:normAutofit lnSpcReduction="10000"/>
          </a:bodyPr>
          <a:lstStyle/>
          <a:p>
            <a:pPr>
              <a:lnSpc>
                <a:spcPct val="95000"/>
              </a:lnSpc>
            </a:pPr>
            <a:r>
              <a:rPr lang="en-US" dirty="0" smtClean="0"/>
              <a:t>Everyone will </a:t>
            </a:r>
            <a:r>
              <a:rPr lang="en-US" dirty="0" smtClean="0">
                <a:solidFill>
                  <a:schemeClr val="accent5">
                    <a:lumMod val="20000"/>
                    <a:lumOff val="80000"/>
                  </a:schemeClr>
                </a:solidFill>
              </a:rPr>
              <a:t>give feedback </a:t>
            </a:r>
            <a:r>
              <a:rPr lang="en-US" dirty="0" smtClean="0"/>
              <a:t>to a few random homework submissions</a:t>
            </a:r>
          </a:p>
          <a:p>
            <a:pPr lvl="1">
              <a:lnSpc>
                <a:spcPct val="95000"/>
              </a:lnSpc>
            </a:pPr>
            <a:r>
              <a:rPr lang="en-US" dirty="0" smtClean="0"/>
              <a:t>Students submit homework </a:t>
            </a:r>
            <a:r>
              <a:rPr lang="en-US" dirty="0" smtClean="0">
                <a:solidFill>
                  <a:schemeClr val="accent5">
                    <a:lumMod val="20000"/>
                    <a:lumOff val="80000"/>
                  </a:schemeClr>
                </a:solidFill>
              </a:rPr>
              <a:t>anonymously</a:t>
            </a:r>
          </a:p>
          <a:p>
            <a:pPr lvl="2">
              <a:lnSpc>
                <a:spcPct val="95000"/>
              </a:lnSpc>
            </a:pPr>
            <a:r>
              <a:rPr lang="en-US" dirty="0" smtClean="0"/>
              <a:t>Please exclude your name from the submissions!</a:t>
            </a:r>
          </a:p>
          <a:p>
            <a:pPr lvl="1">
              <a:lnSpc>
                <a:spcPct val="95000"/>
              </a:lnSpc>
            </a:pPr>
            <a:r>
              <a:rPr lang="en-US" dirty="0" smtClean="0"/>
              <a:t>For each homework</a:t>
            </a:r>
            <a:r>
              <a:rPr lang="en-US" dirty="0"/>
              <a:t> submitted</a:t>
            </a:r>
            <a:endParaRPr lang="en-US" dirty="0" smtClean="0"/>
          </a:p>
          <a:p>
            <a:pPr lvl="2">
              <a:lnSpc>
                <a:spcPct val="95000"/>
              </a:lnSpc>
            </a:pPr>
            <a:r>
              <a:rPr lang="en-US" dirty="0" smtClean="0"/>
              <a:t>Students </a:t>
            </a:r>
            <a:r>
              <a:rPr lang="en-US" dirty="0" smtClean="0">
                <a:solidFill>
                  <a:schemeClr val="accent5">
                    <a:lumMod val="20000"/>
                    <a:lumOff val="80000"/>
                  </a:schemeClr>
                </a:solidFill>
              </a:rPr>
              <a:t>evaluate </a:t>
            </a:r>
            <a:r>
              <a:rPr lang="en-US" dirty="0" smtClean="0">
                <a:solidFill>
                  <a:schemeClr val="accent5">
                    <a:lumMod val="20000"/>
                    <a:lumOff val="80000"/>
                  </a:schemeClr>
                </a:solidFill>
                <a:latin typeface="Consolas" panose="020B0609020204030204" pitchFamily="49" charset="0"/>
                <a:cs typeface="Consolas" panose="020B0609020204030204" pitchFamily="49" charset="0"/>
              </a:rPr>
              <a:t>3</a:t>
            </a:r>
            <a:r>
              <a:rPr lang="en-US" dirty="0" smtClean="0">
                <a:solidFill>
                  <a:schemeClr val="accent5">
                    <a:lumMod val="20000"/>
                    <a:lumOff val="80000"/>
                  </a:schemeClr>
                </a:solidFill>
              </a:rPr>
              <a:t> random homeworks</a:t>
            </a:r>
          </a:p>
          <a:p>
            <a:pPr lvl="2">
              <a:lnSpc>
                <a:spcPct val="95000"/>
              </a:lnSpc>
            </a:pPr>
            <a:r>
              <a:rPr lang="en-US" dirty="0"/>
              <a:t>From the same topic, after the deadline</a:t>
            </a:r>
          </a:p>
          <a:p>
            <a:pPr lvl="2">
              <a:lnSpc>
                <a:spcPct val="95000"/>
              </a:lnSpc>
            </a:pPr>
            <a:r>
              <a:rPr lang="en-US" dirty="0" smtClean="0"/>
              <a:t>Give written feedback, at least 200 characters</a:t>
            </a:r>
          </a:p>
          <a:p>
            <a:pPr lvl="2">
              <a:lnSpc>
                <a:spcPct val="95000"/>
              </a:lnSpc>
            </a:pPr>
            <a:r>
              <a:rPr lang="en-US" dirty="0" smtClean="0"/>
              <a:t>Low-quality feedback </a:t>
            </a:r>
            <a:r>
              <a:rPr lang="en-US" dirty="0" smtClean="0">
                <a:sym typeface="Wingdings" panose="05000000000000000000" pitchFamily="2" charset="2"/>
              </a:rPr>
              <a:t></a:t>
            </a:r>
            <a:r>
              <a:rPr lang="en-US" dirty="0" smtClean="0"/>
              <a:t> report </a:t>
            </a:r>
            <a:r>
              <a:rPr lang="en-US" dirty="0"/>
              <a:t>for </a:t>
            </a:r>
            <a:r>
              <a:rPr lang="en-US" dirty="0" smtClean="0"/>
              <a:t>punishment</a:t>
            </a:r>
          </a:p>
          <a:p>
            <a:pPr lvl="1">
              <a:lnSpc>
                <a:spcPct val="95000"/>
              </a:lnSpc>
            </a:pPr>
            <a:r>
              <a:rPr lang="en-US" dirty="0"/>
              <a:t>Everyone will </a:t>
            </a:r>
            <a:r>
              <a:rPr lang="en-US" dirty="0">
                <a:solidFill>
                  <a:schemeClr val="accent5">
                    <a:lumMod val="20000"/>
                    <a:lumOff val="80000"/>
                  </a:schemeClr>
                </a:solidFill>
              </a:rPr>
              <a:t>get feedback </a:t>
            </a:r>
            <a:r>
              <a:rPr lang="en-US" dirty="0"/>
              <a:t>for their </a:t>
            </a:r>
            <a:r>
              <a:rPr lang="en-US" dirty="0" smtClean="0"/>
              <a:t>homework</a:t>
            </a:r>
          </a:p>
        </p:txBody>
      </p:sp>
      <p:sp>
        <p:nvSpPr>
          <p:cNvPr id="2" name="Title 1"/>
          <p:cNvSpPr>
            <a:spLocks noGrp="1"/>
          </p:cNvSpPr>
          <p:nvPr>
            <p:ph type="title"/>
          </p:nvPr>
        </p:nvSpPr>
        <p:spPr/>
        <p:txBody>
          <a:bodyPr/>
          <a:lstStyle/>
          <a:p>
            <a:r>
              <a:rPr lang="en-US" dirty="0" smtClean="0"/>
              <a:t>Homework Peer Reviews</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902412" y="3505200"/>
            <a:ext cx="2649280" cy="17617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813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24</a:t>
            </a:fld>
            <a:endParaRPr lang="en-US" dirty="0"/>
          </a:p>
        </p:txBody>
      </p:sp>
      <p:sp>
        <p:nvSpPr>
          <p:cNvPr id="3" name="Content Placeholder 2"/>
          <p:cNvSpPr>
            <a:spLocks noGrp="1"/>
          </p:cNvSpPr>
          <p:nvPr>
            <p:ph idx="1"/>
          </p:nvPr>
        </p:nvSpPr>
        <p:spPr/>
        <p:txBody>
          <a:bodyPr>
            <a:normAutofit lnSpcReduction="10000"/>
          </a:bodyPr>
          <a:lstStyle/>
          <a:p>
            <a:r>
              <a:rPr lang="en-US" dirty="0" smtClean="0"/>
              <a:t>All exam problems will be </a:t>
            </a:r>
            <a:r>
              <a:rPr lang="en-US" dirty="0" smtClean="0">
                <a:solidFill>
                  <a:schemeClr val="tx2">
                    <a:lumMod val="75000"/>
                  </a:schemeClr>
                </a:solidFill>
              </a:rPr>
              <a:t>tested automatically</a:t>
            </a:r>
          </a:p>
          <a:p>
            <a:pPr lvl="1"/>
            <a:r>
              <a:rPr lang="en-US" dirty="0" smtClean="0"/>
              <a:t>Through our automated online judge system</a:t>
            </a:r>
          </a:p>
          <a:p>
            <a:pPr lvl="1"/>
            <a:r>
              <a:rPr lang="en-US" dirty="0" smtClean="0"/>
              <a:t>During the exam preparation you will practice how to use the automated judge system</a:t>
            </a:r>
          </a:p>
          <a:p>
            <a:pPr lvl="1"/>
            <a:r>
              <a:rPr lang="en-US" dirty="0" smtClean="0"/>
              <a:t>You can register at any time to practice</a:t>
            </a:r>
          </a:p>
          <a:p>
            <a:r>
              <a:rPr lang="en-US" dirty="0" smtClean="0"/>
              <a:t>How the testing (judge) system works?</a:t>
            </a:r>
          </a:p>
          <a:p>
            <a:pPr lvl="1"/>
            <a:r>
              <a:rPr lang="en-US" dirty="0" smtClean="0"/>
              <a:t>You submit your C# source code</a:t>
            </a:r>
          </a:p>
          <a:p>
            <a:pPr lvl="1"/>
            <a:r>
              <a:rPr lang="en-US" dirty="0" smtClean="0"/>
              <a:t>Your solution is tested with predefined </a:t>
            </a:r>
            <a:r>
              <a:rPr lang="en-US" dirty="0" smtClean="0">
                <a:solidFill>
                  <a:schemeClr val="accent5">
                    <a:lumMod val="20000"/>
                    <a:lumOff val="80000"/>
                  </a:schemeClr>
                </a:solidFill>
              </a:rPr>
              <a:t>tests</a:t>
            </a:r>
          </a:p>
          <a:p>
            <a:pPr lvl="1"/>
            <a:r>
              <a:rPr lang="en-US" dirty="0" smtClean="0"/>
              <a:t>For each test passed you get some score</a:t>
            </a:r>
          </a:p>
        </p:txBody>
      </p:sp>
      <p:sp>
        <p:nvSpPr>
          <p:cNvPr id="2" name="Title 1"/>
          <p:cNvSpPr>
            <a:spLocks noGrp="1"/>
          </p:cNvSpPr>
          <p:nvPr>
            <p:ph type="title"/>
          </p:nvPr>
        </p:nvSpPr>
        <p:spPr/>
        <p:txBody>
          <a:bodyPr/>
          <a:lstStyle/>
          <a:p>
            <a:r>
              <a:rPr lang="en-US" dirty="0" smtClean="0"/>
              <a:t>The Judge System at the Exam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524619" y="4005000"/>
            <a:ext cx="3041793" cy="2278638"/>
          </a:xfrm>
          <a:prstGeom prst="rect">
            <a:avLst/>
          </a:prstGeom>
          <a:ln>
            <a:noFill/>
          </a:ln>
          <a:effectLst>
            <a:softEdge rad="112500"/>
          </a:effectLst>
        </p:spPr>
      </p:pic>
    </p:spTree>
    <p:extLst>
      <p:ext uri="{BB962C8B-B14F-4D97-AF65-F5344CB8AC3E}">
        <p14:creationId xmlns:p14="http://schemas.microsoft.com/office/powerpoint/2010/main" val="3254229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25</a:t>
            </a:fld>
            <a:endParaRPr lang="en-US" dirty="0"/>
          </a:p>
        </p:txBody>
      </p:sp>
      <p:sp>
        <p:nvSpPr>
          <p:cNvPr id="3" name="Content Placeholder 2"/>
          <p:cNvSpPr>
            <a:spLocks noGrp="1"/>
          </p:cNvSpPr>
          <p:nvPr>
            <p:ph idx="1"/>
          </p:nvPr>
        </p:nvSpPr>
        <p:spPr/>
        <p:txBody>
          <a:bodyPr>
            <a:normAutofit/>
          </a:bodyPr>
          <a:lstStyle/>
          <a:p>
            <a:r>
              <a:rPr lang="en-US" dirty="0" smtClean="0"/>
              <a:t>Doing your homework is very </a:t>
            </a:r>
            <a:r>
              <a:rPr lang="en-US" dirty="0" smtClean="0">
                <a:solidFill>
                  <a:schemeClr val="tx2">
                    <a:lumMod val="75000"/>
                  </a:schemeClr>
                </a:solidFill>
              </a:rPr>
              <a:t>important</a:t>
            </a:r>
            <a:r>
              <a:rPr lang="en-US" dirty="0" smtClean="0"/>
              <a:t>!</a:t>
            </a:r>
          </a:p>
          <a:p>
            <a:pPr lvl="1"/>
            <a:r>
              <a:rPr lang="en-US" dirty="0" smtClean="0"/>
              <a:t>Programming can only be learned through </a:t>
            </a:r>
            <a:r>
              <a:rPr lang="en-US" dirty="0" smtClean="0">
                <a:solidFill>
                  <a:schemeClr val="accent5">
                    <a:lumMod val="20000"/>
                    <a:lumOff val="80000"/>
                  </a:schemeClr>
                </a:solidFill>
              </a:rPr>
              <a:t>a lot of practice</a:t>
            </a:r>
            <a:r>
              <a:rPr lang="en-US" dirty="0" smtClean="0"/>
              <a:t>!</a:t>
            </a:r>
          </a:p>
          <a:p>
            <a:pPr lvl="1"/>
            <a:r>
              <a:rPr lang="en-US" dirty="0" smtClean="0"/>
              <a:t>You should write code every day!</a:t>
            </a:r>
          </a:p>
          <a:p>
            <a:r>
              <a:rPr lang="en-US" dirty="0" smtClean="0"/>
              <a:t>Each lecture is followed by a few exercises</a:t>
            </a:r>
          </a:p>
          <a:p>
            <a:pPr lvl="1"/>
            <a:r>
              <a:rPr lang="en-US" dirty="0" smtClean="0"/>
              <a:t>Try to solve them in class</a:t>
            </a:r>
          </a:p>
          <a:p>
            <a:pPr lvl="1"/>
            <a:r>
              <a:rPr lang="en-US" dirty="0" smtClean="0"/>
              <a:t>The rest are your homework</a:t>
            </a:r>
          </a:p>
          <a:p>
            <a:r>
              <a:rPr lang="en-US" dirty="0" smtClean="0"/>
              <a:t>Homework assignments are </a:t>
            </a:r>
            <a:r>
              <a:rPr lang="en-US" dirty="0" smtClean="0">
                <a:solidFill>
                  <a:schemeClr val="tx2">
                    <a:lumMod val="75000"/>
                  </a:schemeClr>
                </a:solidFill>
              </a:rPr>
              <a:t>due in </a:t>
            </a:r>
            <a:r>
              <a:rPr lang="en-US" dirty="0" smtClean="0">
                <a:solidFill>
                  <a:schemeClr val="tx2">
                    <a:lumMod val="75000"/>
                  </a:schemeClr>
                </a:solidFill>
                <a:latin typeface="Consolas" pitchFamily="49" charset="0"/>
                <a:cs typeface="Consolas" pitchFamily="49" charset="0"/>
              </a:rPr>
              <a:t>2</a:t>
            </a:r>
            <a:r>
              <a:rPr lang="en-US" dirty="0" smtClean="0">
                <a:solidFill>
                  <a:schemeClr val="tx2">
                    <a:lumMod val="75000"/>
                  </a:schemeClr>
                </a:solidFill>
              </a:rPr>
              <a:t> weeks </a:t>
            </a:r>
            <a:r>
              <a:rPr lang="en-US" dirty="0" smtClean="0"/>
              <a:t>after each lecture</a:t>
            </a:r>
          </a:p>
          <a:p>
            <a:r>
              <a:rPr lang="en-US" dirty="0" smtClean="0"/>
              <a:t>Submission will be accepted through our web site: </a:t>
            </a:r>
            <a:r>
              <a:rPr lang="en-US" dirty="0" smtClean="0">
                <a:hlinkClick r:id="rId2"/>
              </a:rPr>
              <a:t>softuni.bg</a:t>
            </a:r>
            <a:r>
              <a:rPr lang="en-US" dirty="0" smtClean="0"/>
              <a:t> </a:t>
            </a:r>
          </a:p>
        </p:txBody>
      </p:sp>
      <p:sp>
        <p:nvSpPr>
          <p:cNvPr id="2" name="Title 1"/>
          <p:cNvSpPr>
            <a:spLocks noGrp="1"/>
          </p:cNvSpPr>
          <p:nvPr>
            <p:ph type="title"/>
          </p:nvPr>
        </p:nvSpPr>
        <p:spPr/>
        <p:txBody>
          <a:bodyPr/>
          <a:lstStyle/>
          <a:p>
            <a:r>
              <a:rPr lang="en-US" dirty="0" smtClean="0"/>
              <a:t>Homework Assignments</a:t>
            </a:r>
            <a:endParaRPr lang="en-US"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252274" y="2781000"/>
            <a:ext cx="3278324" cy="2088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896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0612" y="1900001"/>
            <a:ext cx="7086600" cy="820600"/>
          </a:xfrm>
        </p:spPr>
        <p:txBody>
          <a:bodyPr/>
          <a:lstStyle/>
          <a:p>
            <a:pPr algn="r"/>
            <a:r>
              <a:rPr lang="en-US" dirty="0" smtClean="0"/>
              <a:t>Resources</a:t>
            </a:r>
            <a:endParaRPr lang="en-US" dirty="0"/>
          </a:p>
        </p:txBody>
      </p:sp>
      <p:sp>
        <p:nvSpPr>
          <p:cNvPr id="3" name="Subtitle 2"/>
          <p:cNvSpPr>
            <a:spLocks noGrp="1"/>
          </p:cNvSpPr>
          <p:nvPr>
            <p:ph type="subTitle" idx="1"/>
          </p:nvPr>
        </p:nvSpPr>
        <p:spPr>
          <a:xfrm>
            <a:off x="622412" y="2862680"/>
            <a:ext cx="7924800" cy="719034"/>
          </a:xfrm>
        </p:spPr>
        <p:txBody>
          <a:bodyPr/>
          <a:lstStyle/>
          <a:p>
            <a:pPr algn="r"/>
            <a:r>
              <a:rPr lang="en-US" dirty="0" smtClean="0"/>
              <a:t>What We Need Additionally?</a:t>
            </a:r>
            <a:endParaRPr lang="en-US" dirty="0"/>
          </a:p>
        </p:txBody>
      </p:sp>
      <p:pic>
        <p:nvPicPr>
          <p:cNvPr id="10242"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22412" y="3752788"/>
            <a:ext cx="3918458" cy="2600012"/>
          </a:xfrm>
          <a:prstGeom prst="rect">
            <a:avLst/>
          </a:prstGeom>
          <a:ln>
            <a:noFill/>
          </a:ln>
          <a:effectLst>
            <a:softEdge rad="112500"/>
          </a:effectLst>
        </p:spPr>
      </p:pic>
      <p:pic>
        <p:nvPicPr>
          <p:cNvPr id="10244"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23188" y="3757290"/>
            <a:ext cx="1724025" cy="2595511"/>
          </a:xfrm>
          <a:prstGeom prst="rect">
            <a:avLst/>
          </a:prstGeom>
          <a:ln>
            <a:noFill/>
          </a:ln>
          <a:effectLst>
            <a:softEdge rad="112500"/>
          </a:effec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8962" y="1219200"/>
            <a:ext cx="161925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189413" y="457200"/>
            <a:ext cx="1600199"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6246812" y="438149"/>
            <a:ext cx="9144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7694612" y="609599"/>
            <a:ext cx="762000" cy="783771"/>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809879" y="3990601"/>
            <a:ext cx="1734266" cy="2124386"/>
          </a:xfrm>
          <a:prstGeom prst="rect">
            <a:avLst/>
          </a:prstGeom>
          <a:noFill/>
          <a:effectLst>
            <a:glow rad="127000">
              <a:schemeClr val="accent4">
                <a:lumMod val="60000"/>
                <a:lumOff val="40000"/>
                <a:alpha val="25000"/>
              </a:schemeClr>
            </a:glow>
          </a:effectLst>
          <a:extLst>
            <a:ext uri="{909E8E84-426E-40DD-AFC4-6F175D3DCCD1}">
              <a14:hiddenFill xmlns:a14="http://schemas.microsoft.com/office/drawing/2010/main">
                <a:solidFill>
                  <a:srgbClr val="FFFFFF"/>
                </a:solidFill>
              </a14:hiddenFill>
            </a:ext>
          </a:extLst>
        </p:spPr>
      </p:pic>
      <p:pic>
        <p:nvPicPr>
          <p:cNvPr id="13318" name="Picture 6"/>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rot="162075">
            <a:off x="2551718" y="867926"/>
            <a:ext cx="1297553" cy="153034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hlinkClick r:id="rId10"/>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9034658" y="2165349"/>
            <a:ext cx="2546154" cy="3624027"/>
          </a:xfrm>
          <a:prstGeom prst="rect">
            <a:avLst/>
          </a:prstGeom>
          <a:noFill/>
          <a:ln w="3175">
            <a:solidFill>
              <a:schemeClr val="tx1">
                <a:alpha val="7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497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27</a:t>
            </a:fld>
            <a:endParaRPr lang="en-US" dirty="0"/>
          </a:p>
        </p:txBody>
      </p:sp>
      <p:sp>
        <p:nvSpPr>
          <p:cNvPr id="3" name="Content Placeholder 2"/>
          <p:cNvSpPr>
            <a:spLocks noGrp="1"/>
          </p:cNvSpPr>
          <p:nvPr>
            <p:ph idx="1"/>
          </p:nvPr>
        </p:nvSpPr>
        <p:spPr/>
        <p:txBody>
          <a:bodyPr/>
          <a:lstStyle/>
          <a:p>
            <a:r>
              <a:rPr lang="en-US" dirty="0"/>
              <a:t>The C# Basics official </a:t>
            </a:r>
            <a:r>
              <a:rPr lang="en-US" dirty="0">
                <a:solidFill>
                  <a:schemeClr val="tx2">
                    <a:lumMod val="75000"/>
                  </a:schemeClr>
                </a:solidFill>
              </a:rPr>
              <a:t>web site</a:t>
            </a:r>
            <a:r>
              <a:rPr lang="en-US" dirty="0"/>
              <a:t>:</a:t>
            </a:r>
          </a:p>
          <a:p>
            <a:pPr lvl="1"/>
            <a:endParaRPr lang="en-US" sz="2900" dirty="0"/>
          </a:p>
          <a:p>
            <a:pPr>
              <a:spcBef>
                <a:spcPts val="3600"/>
              </a:spcBef>
            </a:pPr>
            <a:r>
              <a:rPr lang="en-US" sz="3200" dirty="0" smtClean="0"/>
              <a:t>Register </a:t>
            </a:r>
            <a:r>
              <a:rPr lang="en-US" sz="3200" dirty="0"/>
              <a:t>for the "</a:t>
            </a:r>
            <a:r>
              <a:rPr lang="en-US" sz="3200" dirty="0">
                <a:solidFill>
                  <a:schemeClr val="tx2">
                    <a:lumMod val="75000"/>
                  </a:schemeClr>
                </a:solidFill>
              </a:rPr>
              <a:t>Software University Forum</a:t>
            </a:r>
            <a:r>
              <a:rPr lang="en-US" sz="3200" dirty="0"/>
              <a:t>":</a:t>
            </a:r>
          </a:p>
          <a:p>
            <a:pPr lvl="1"/>
            <a:r>
              <a:rPr lang="en-US" dirty="0"/>
              <a:t>Discuss the course exercises with your colleagues</a:t>
            </a:r>
          </a:p>
          <a:p>
            <a:pPr lvl="1"/>
            <a:r>
              <a:rPr lang="en-US" dirty="0"/>
              <a:t>Find solutions for </a:t>
            </a:r>
            <a:r>
              <a:rPr lang="en-US" dirty="0" smtClean="0"/>
              <a:t>all course exercises</a:t>
            </a:r>
            <a:endParaRPr lang="en-US" dirty="0"/>
          </a:p>
          <a:p>
            <a:pPr lvl="1"/>
            <a:r>
              <a:rPr lang="en-US" dirty="0"/>
              <a:t>Share source code / discuss ideas / help each </a:t>
            </a:r>
            <a:r>
              <a:rPr lang="en-US" dirty="0" smtClean="0"/>
              <a:t>other</a:t>
            </a:r>
            <a:endParaRPr lang="en-US" sz="3100" dirty="0"/>
          </a:p>
        </p:txBody>
      </p:sp>
      <p:sp>
        <p:nvSpPr>
          <p:cNvPr id="2" name="Title 1"/>
          <p:cNvSpPr>
            <a:spLocks noGrp="1"/>
          </p:cNvSpPr>
          <p:nvPr>
            <p:ph type="title"/>
          </p:nvPr>
        </p:nvSpPr>
        <p:spPr/>
        <p:txBody>
          <a:bodyPr/>
          <a:lstStyle/>
          <a:p>
            <a:r>
              <a:rPr lang="en-US" dirty="0" smtClean="0"/>
              <a:t>Course Web Site &amp; Forums</a:t>
            </a:r>
            <a:endParaRPr lang="en-US" dirty="0"/>
          </a:p>
        </p:txBody>
      </p:sp>
      <p:sp>
        <p:nvSpPr>
          <p:cNvPr id="7" name="Rounded Rectangle 6"/>
          <p:cNvSpPr/>
          <p:nvPr/>
        </p:nvSpPr>
        <p:spPr>
          <a:xfrm>
            <a:off x="1702412" y="1924966"/>
            <a:ext cx="8784000" cy="753290"/>
          </a:xfrm>
          <a:prstGeom prst="roundRect">
            <a:avLst>
              <a:gd name="adj" fmla="val 5953"/>
            </a:avLst>
          </a:prstGeom>
          <a:solidFill>
            <a:schemeClr val="accent5">
              <a:lumMod val="60000"/>
              <a:lumOff val="40000"/>
              <a:alpha val="15000"/>
            </a:schemeClr>
          </a:solidFill>
          <a:ln w="6350" algn="ctr">
            <a:solidFill>
              <a:schemeClr val="accent5">
                <a:lumMod val="60000"/>
                <a:lumOff val="40000"/>
                <a:alpha val="70000"/>
              </a:schemeClr>
            </a:solidFill>
            <a:round/>
            <a:headEnd/>
            <a:tailEnd/>
          </a:ln>
          <a:effectLst/>
        </p:spPr>
        <p:txBody>
          <a:bodyPr lIns="108000" tIns="108000" rIns="108000" bIns="108000" anchor="ctr"/>
          <a:lstStyle/>
          <a:p>
            <a:pPr algn="ctr"/>
            <a:r>
              <a:rPr lang="en-US" sz="2600" b="1"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hlinkClick r:id="rId3"/>
              </a:rPr>
              <a:t>http://</a:t>
            </a:r>
            <a:r>
              <a:rPr lang="en-US" sz="2600"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hlinkClick r:id="rId3"/>
              </a:rPr>
              <a:t>softuni.bg/courses/csharp-basics</a:t>
            </a:r>
            <a:endParaRPr lang="en-US" sz="26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pic>
        <p:nvPicPr>
          <p:cNvPr id="2050"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9838412" y="3227514"/>
            <a:ext cx="1727241" cy="19004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1702412" y="5627710"/>
            <a:ext cx="8784000" cy="753290"/>
          </a:xfrm>
          <a:prstGeom prst="roundRect">
            <a:avLst>
              <a:gd name="adj" fmla="val 5953"/>
            </a:avLst>
          </a:prstGeom>
          <a:solidFill>
            <a:schemeClr val="accent5">
              <a:lumMod val="60000"/>
              <a:lumOff val="40000"/>
              <a:alpha val="15000"/>
            </a:schemeClr>
          </a:solidFill>
          <a:ln w="6350" algn="ctr">
            <a:solidFill>
              <a:schemeClr val="accent5">
                <a:lumMod val="60000"/>
                <a:lumOff val="40000"/>
                <a:alpha val="70000"/>
              </a:schemeClr>
            </a:solidFill>
            <a:round/>
            <a:headEnd/>
            <a:tailEnd/>
          </a:ln>
          <a:effectLst/>
        </p:spPr>
        <p:txBody>
          <a:bodyPr lIns="108000" tIns="108000" rIns="108000" bIns="108000" anchor="ctr"/>
          <a:lstStyle/>
          <a:p>
            <a:pPr algn="ctr"/>
            <a:r>
              <a:rPr lang="en-US" sz="26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hlinkClick r:id="rId5"/>
              </a:rPr>
              <a:t>http://</a:t>
            </a:r>
            <a:r>
              <a:rPr lang="en-US" sz="2600" b="1" noProof="1"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hlinkClick r:id="rId5"/>
              </a:rPr>
              <a:t>forum.softuni.bg/csharp-basics</a:t>
            </a:r>
            <a:endParaRPr lang="en-US" sz="2600" b="1" noProof="1">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531449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3" name="Content Placeholder 2"/>
          <p:cNvSpPr>
            <a:spLocks noGrp="1"/>
          </p:cNvSpPr>
          <p:nvPr>
            <p:ph idx="1"/>
          </p:nvPr>
        </p:nvSpPr>
        <p:spPr/>
        <p:txBody>
          <a:bodyPr/>
          <a:lstStyle/>
          <a:p>
            <a:r>
              <a:rPr lang="en-US" dirty="0" smtClean="0"/>
              <a:t>All lecture </a:t>
            </a:r>
            <a:r>
              <a:rPr lang="en-US" dirty="0" smtClean="0">
                <a:solidFill>
                  <a:schemeClr val="tx2">
                    <a:lumMod val="75000"/>
                  </a:schemeClr>
                </a:solidFill>
              </a:rPr>
              <a:t>slides</a:t>
            </a:r>
            <a:r>
              <a:rPr lang="en-US" dirty="0" smtClean="0"/>
              <a:t>, </a:t>
            </a:r>
            <a:r>
              <a:rPr lang="en-US" dirty="0" smtClean="0">
                <a:solidFill>
                  <a:schemeClr val="tx2">
                    <a:lumMod val="75000"/>
                  </a:schemeClr>
                </a:solidFill>
              </a:rPr>
              <a:t>videos</a:t>
            </a:r>
            <a:r>
              <a:rPr lang="en-US" dirty="0" smtClean="0"/>
              <a:t>, </a:t>
            </a:r>
            <a:r>
              <a:rPr lang="en-US" dirty="0" smtClean="0">
                <a:solidFill>
                  <a:schemeClr val="tx2">
                    <a:lumMod val="75000"/>
                  </a:schemeClr>
                </a:solidFill>
              </a:rPr>
              <a:t>homework</a:t>
            </a:r>
            <a:r>
              <a:rPr lang="en-US" dirty="0" smtClean="0"/>
              <a:t> </a:t>
            </a:r>
            <a:r>
              <a:rPr lang="en-US" dirty="0" smtClean="0">
                <a:solidFill>
                  <a:schemeClr val="tx2">
                    <a:lumMod val="75000"/>
                  </a:schemeClr>
                </a:solidFill>
              </a:rPr>
              <a:t>assignments</a:t>
            </a:r>
            <a:r>
              <a:rPr lang="en-US" dirty="0" smtClean="0"/>
              <a:t>, </a:t>
            </a:r>
            <a:r>
              <a:rPr lang="en-US" dirty="0" smtClean="0">
                <a:solidFill>
                  <a:schemeClr val="tx2">
                    <a:lumMod val="75000"/>
                  </a:schemeClr>
                </a:solidFill>
              </a:rPr>
              <a:t>projects</a:t>
            </a:r>
            <a:r>
              <a:rPr lang="en-US" dirty="0" smtClean="0"/>
              <a:t> and other resources are open content, available for free</a:t>
            </a:r>
          </a:p>
          <a:p>
            <a:pPr lvl="1"/>
            <a:r>
              <a:rPr lang="en-US" dirty="0" smtClean="0"/>
              <a:t>Visit the course web site to access the course resources</a:t>
            </a:r>
            <a:endParaRPr lang="en-US" dirty="0" smtClean="0">
              <a:solidFill>
                <a:schemeClr val="tx2">
                  <a:lumMod val="75000"/>
                </a:schemeClr>
              </a:solidFill>
            </a:endParaRPr>
          </a:p>
          <a:p>
            <a:pPr lvl="1"/>
            <a:endParaRPr lang="en-US" dirty="0">
              <a:solidFill>
                <a:schemeClr val="tx2">
                  <a:lumMod val="75000"/>
                </a:schemeClr>
              </a:solidFill>
            </a:endParaRPr>
          </a:p>
        </p:txBody>
      </p:sp>
      <p:sp>
        <p:nvSpPr>
          <p:cNvPr id="4" name="Title 3"/>
          <p:cNvSpPr>
            <a:spLocks noGrp="1"/>
          </p:cNvSpPr>
          <p:nvPr>
            <p:ph type="title"/>
          </p:nvPr>
        </p:nvSpPr>
        <p:spPr/>
        <p:txBody>
          <a:bodyPr/>
          <a:lstStyle/>
          <a:p>
            <a:r>
              <a:rPr lang="en-US" dirty="0" smtClean="0"/>
              <a:t>The C# Programming Slides and Videos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75412" y="3429000"/>
            <a:ext cx="2736000" cy="2736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t="-1"/>
          <a:stretch/>
        </p:blipFill>
        <p:spPr>
          <a:xfrm>
            <a:off x="3625358" y="3371080"/>
            <a:ext cx="4818054" cy="2937920"/>
          </a:xfrm>
          <a:prstGeom prst="rect">
            <a:avLst/>
          </a:prstGeom>
          <a:ln>
            <a:noFill/>
          </a:ln>
          <a:effectLst>
            <a:softEdge rad="112500"/>
          </a:effectLst>
        </p:spPr>
      </p:pic>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9412" y="3471369"/>
            <a:ext cx="2780017" cy="2737341"/>
          </a:xfrm>
          <a:prstGeom prst="rect">
            <a:avLst/>
          </a:prstGeom>
        </p:spPr>
      </p:pic>
    </p:spTree>
    <p:extLst>
      <p:ext uri="{BB962C8B-B14F-4D97-AF65-F5344CB8AC3E}">
        <p14:creationId xmlns:p14="http://schemas.microsoft.com/office/powerpoint/2010/main" val="2312432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29</a:t>
            </a:fld>
            <a:endParaRPr lang="en-US" dirty="0"/>
          </a:p>
        </p:txBody>
      </p:sp>
      <p:sp>
        <p:nvSpPr>
          <p:cNvPr id="3" name="Content Placeholder 2"/>
          <p:cNvSpPr>
            <a:spLocks noGrp="1"/>
          </p:cNvSpPr>
          <p:nvPr>
            <p:ph idx="1"/>
          </p:nvPr>
        </p:nvSpPr>
        <p:spPr>
          <a:xfrm>
            <a:off x="2206412" y="1223121"/>
            <a:ext cx="9500823" cy="3717879"/>
          </a:xfrm>
        </p:spPr>
        <p:txBody>
          <a:bodyPr>
            <a:noAutofit/>
          </a:bodyPr>
          <a:lstStyle/>
          <a:p>
            <a:pPr>
              <a:buNone/>
            </a:pPr>
            <a:r>
              <a:rPr lang="en-US" dirty="0" smtClean="0"/>
              <a:t>The </a:t>
            </a:r>
            <a:r>
              <a:rPr lang="en-US" dirty="0" smtClean="0">
                <a:solidFill>
                  <a:schemeClr val="accent5">
                    <a:lumMod val="20000"/>
                    <a:lumOff val="80000"/>
                  </a:schemeClr>
                </a:solidFill>
              </a:rPr>
              <a:t>official textbook </a:t>
            </a:r>
            <a:r>
              <a:rPr lang="en-US" dirty="0" smtClean="0"/>
              <a:t>for the course</a:t>
            </a:r>
          </a:p>
          <a:p>
            <a:pPr marL="533400" lvl="1" indent="-266700"/>
            <a:r>
              <a:rPr lang="en-US" dirty="0" smtClean="0"/>
              <a:t>“</a:t>
            </a:r>
            <a:r>
              <a:rPr lang="en-US" dirty="0" smtClean="0">
                <a:solidFill>
                  <a:schemeClr val="tx2">
                    <a:lumMod val="75000"/>
                  </a:schemeClr>
                </a:solidFill>
              </a:rPr>
              <a:t>Fundamentals of Computer Programming with C#</a:t>
            </a:r>
            <a:r>
              <a:rPr lang="en-US" dirty="0" smtClean="0"/>
              <a:t>”, by Svetlin Nakov &amp; Co</a:t>
            </a:r>
            <a:r>
              <a:rPr lang="en-US" dirty="0"/>
              <a:t>., 2013, ISBN </a:t>
            </a:r>
            <a:r>
              <a:rPr lang="en-US" dirty="0" smtClean="0"/>
              <a:t>9789544007737</a:t>
            </a:r>
          </a:p>
          <a:p>
            <a:pPr marL="533400" lvl="1" indent="-266700"/>
            <a:r>
              <a:rPr lang="en-US" dirty="0"/>
              <a:t>English and </a:t>
            </a:r>
            <a:r>
              <a:rPr lang="en-US" dirty="0" smtClean="0"/>
              <a:t>Bulgarian versions (as PDF, </a:t>
            </a:r>
            <a:r>
              <a:rPr lang="en-US" noProof="1" smtClean="0"/>
              <a:t>ePub</a:t>
            </a:r>
            <a:r>
              <a:rPr lang="en-US" dirty="0" smtClean="0"/>
              <a:t>, …)</a:t>
            </a:r>
            <a:endParaRPr lang="en-US" dirty="0"/>
          </a:p>
          <a:p>
            <a:pPr marL="533400" lvl="1" indent="-266700"/>
            <a:r>
              <a:rPr lang="en-US" dirty="0" smtClean="0"/>
              <a:t>Freely downloadable from: </a:t>
            </a:r>
            <a:r>
              <a:rPr lang="en-US" dirty="0" smtClean="0">
                <a:hlinkClick r:id="rId2"/>
              </a:rPr>
              <a:t>www.introprogramming.info</a:t>
            </a:r>
            <a:endParaRPr lang="en-US" dirty="0" smtClean="0"/>
          </a:p>
          <a:p>
            <a:pPr marL="533400" lvl="1" indent="-266700"/>
            <a:endParaRPr lang="en-US" dirty="0" smtClean="0">
              <a:hlinkClick r:id="rId2"/>
            </a:endParaRPr>
          </a:p>
        </p:txBody>
      </p:sp>
      <p:sp>
        <p:nvSpPr>
          <p:cNvPr id="2" name="Title 1"/>
          <p:cNvSpPr>
            <a:spLocks noGrp="1"/>
          </p:cNvSpPr>
          <p:nvPr>
            <p:ph type="title"/>
          </p:nvPr>
        </p:nvSpPr>
        <p:spPr/>
        <p:txBody>
          <a:bodyPr/>
          <a:lstStyle/>
          <a:p>
            <a:r>
              <a:rPr lang="en-US" dirty="0" smtClean="0"/>
              <a:t>The Free C# Fundamentals Textbook</a:t>
            </a:r>
            <a:endParaRPr lang="en-US" dirty="0"/>
          </a:p>
        </p:txBody>
      </p:sp>
      <p:sp>
        <p:nvSpPr>
          <p:cNvPr id="10" name="Content Placeholder 2"/>
          <p:cNvSpPr txBox="1">
            <a:spLocks/>
          </p:cNvSpPr>
          <p:nvPr/>
        </p:nvSpPr>
        <p:spPr>
          <a:xfrm>
            <a:off x="334412" y="5301000"/>
            <a:ext cx="11520000" cy="1231800"/>
          </a:xfrm>
          <a:prstGeom prst="rect">
            <a:avLst/>
          </a:prstGeom>
        </p:spPr>
        <p:txBody>
          <a:bodyPr/>
          <a:lstStyle/>
          <a:p>
            <a:pPr indent="-342793" fontAlgn="base">
              <a:lnSpc>
                <a:spcPct val="105000"/>
              </a:lnSpc>
              <a:spcBef>
                <a:spcPts val="600"/>
              </a:spcBef>
              <a:spcAft>
                <a:spcPts val="600"/>
              </a:spcAft>
              <a:buClr>
                <a:schemeClr val="accent1"/>
              </a:buClr>
              <a:buSzPct val="80000"/>
              <a:buFont typeface="Wingdings" panose="05000000000000000000" pitchFamily="2" charset="2"/>
              <a:buChar char="§"/>
              <a:tabLst>
                <a:tab pos="282575" algn="l"/>
              </a:tabLst>
              <a:defRPr/>
            </a:pPr>
            <a:r>
              <a:rPr lang="en-US" sz="3200" dirty="0"/>
              <a:t>The C# programming courses @ </a:t>
            </a:r>
            <a:r>
              <a:rPr lang="en-US" sz="3200" dirty="0" smtClean="0"/>
              <a:t>SoftUni.bg </a:t>
            </a:r>
            <a:r>
              <a:rPr lang="en-US" sz="3200" dirty="0"/>
              <a:t>follow the book</a:t>
            </a:r>
          </a:p>
          <a:p>
            <a:pPr indent="-342793" fontAlgn="base">
              <a:lnSpc>
                <a:spcPct val="105000"/>
              </a:lnSpc>
              <a:spcBef>
                <a:spcPts val="600"/>
              </a:spcBef>
              <a:spcAft>
                <a:spcPts val="600"/>
              </a:spcAft>
              <a:buClr>
                <a:schemeClr val="accent1"/>
              </a:buClr>
              <a:buSzPct val="80000"/>
              <a:buFont typeface="Wingdings" panose="05000000000000000000" pitchFamily="2" charset="2"/>
              <a:buChar char="§"/>
              <a:tabLst>
                <a:tab pos="282575" algn="l"/>
              </a:tabLst>
              <a:defRPr/>
            </a:pPr>
            <a:r>
              <a:rPr lang="en-US" sz="3200" dirty="0"/>
              <a:t>C# Basics </a:t>
            </a:r>
            <a:r>
              <a:rPr lang="en-US" sz="3200" dirty="0">
                <a:sym typeface="Wingdings" pitchFamily="2" charset="2"/>
              </a:rPr>
              <a:t> chapters 1..6 (up to Loops</a:t>
            </a:r>
            <a:r>
              <a:rPr lang="en-US" sz="3200" dirty="0" smtClean="0">
                <a:sym typeface="Wingdings" pitchFamily="2" charset="2"/>
              </a:rPr>
              <a:t>) + few advanced topics</a:t>
            </a:r>
            <a:endParaRPr lang="en-US" sz="3200" dirty="0"/>
          </a:p>
        </p:txBody>
      </p:sp>
      <p:pic>
        <p:nvPicPr>
          <p:cNvPr id="3074" name="Picture 2">
            <a:hlinkClick r:id="rId3"/>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73510" y="3224024"/>
            <a:ext cx="1224292" cy="1732347"/>
          </a:xfrm>
          <a:prstGeom prst="rect">
            <a:avLst/>
          </a:prstGeom>
          <a:ln w="3175">
            <a:solidFill>
              <a:schemeClr val="accent5">
                <a:lumMod val="60000"/>
                <a:lumOff val="40000"/>
                <a:alpha val="50000"/>
              </a:schemeClr>
            </a:solidFill>
          </a:ln>
          <a:effectLst>
            <a:outerShdw blurRad="292100" dist="139700" dir="2700000" algn="tl" rotWithShape="0">
              <a:schemeClr val="bg1">
                <a:alpha val="65000"/>
              </a:schemeClr>
            </a:outerShdw>
          </a:effectLst>
          <a:extLst>
            <a:ext uri="{909E8E84-426E-40DD-AFC4-6F175D3DCCD1}">
              <a14:hiddenFill xmlns:a14="http://schemas.microsoft.com/office/drawing/2010/main">
                <a:solidFill>
                  <a:srgbClr val="FFFFFF"/>
                </a:solidFill>
              </a14:hiddenFill>
            </a:ext>
          </a:extLst>
        </p:spPr>
      </p:pic>
      <p:pic>
        <p:nvPicPr>
          <p:cNvPr id="11" name="Picture 2">
            <a:hlinkClick r:id="rId5"/>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76388" y="1177835"/>
            <a:ext cx="1224292" cy="1742576"/>
          </a:xfrm>
          <a:prstGeom prst="rect">
            <a:avLst/>
          </a:prstGeom>
          <a:ln w="3175">
            <a:solidFill>
              <a:schemeClr val="accent5">
                <a:lumMod val="60000"/>
                <a:lumOff val="40000"/>
                <a:alpha val="50000"/>
              </a:schemeClr>
            </a:solidFill>
          </a:ln>
          <a:effectLst>
            <a:outerShdw blurRad="292100" dist="139700" dir="2700000" algn="tl" rotWithShape="0">
              <a:schemeClr val="bg1">
                <a:alpha val="6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620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2" y="4910576"/>
            <a:ext cx="8938472" cy="820600"/>
          </a:xfrm>
        </p:spPr>
        <p:txBody>
          <a:bodyPr/>
          <a:lstStyle/>
          <a:p>
            <a:pPr>
              <a:lnSpc>
                <a:spcPts val="5400"/>
              </a:lnSpc>
            </a:pPr>
            <a:r>
              <a:rPr lang="en-US" dirty="0" smtClean="0"/>
              <a:t>C# Basics Course</a:t>
            </a:r>
            <a:endParaRPr lang="en-US" dirty="0"/>
          </a:p>
        </p:txBody>
      </p:sp>
      <p:sp>
        <p:nvSpPr>
          <p:cNvPr id="3" name="Subtitle 2"/>
          <p:cNvSpPr>
            <a:spLocks noGrp="1"/>
          </p:cNvSpPr>
          <p:nvPr>
            <p:ph type="body" idx="1"/>
          </p:nvPr>
        </p:nvSpPr>
        <p:spPr>
          <a:xfrm>
            <a:off x="1446212" y="5712544"/>
            <a:ext cx="8938472" cy="688256"/>
          </a:xfrm>
        </p:spPr>
        <p:txBody>
          <a:bodyPr/>
          <a:lstStyle/>
          <a:p>
            <a:r>
              <a:rPr lang="en-US" dirty="0"/>
              <a:t>Course Objectives &amp; Program</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163230">
            <a:off x="344537" y="2098725"/>
            <a:ext cx="1821474" cy="182147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2078840" y="1447801"/>
            <a:ext cx="7825572" cy="3282128"/>
            <a:chOff x="998778" y="2709000"/>
            <a:chExt cx="7687634" cy="3510730"/>
          </a:xfrm>
        </p:grpSpPr>
        <p:pic>
          <p:nvPicPr>
            <p:cNvPr id="10" name="Picture 4"/>
            <p:cNvPicPr>
              <a:picLocks noChangeAspect="1" noChangeArrowheads="1"/>
            </p:cNvPicPr>
            <p:nvPr/>
          </p:nvPicPr>
          <p:blipFill>
            <a:blip r:embed="rId3" cstate="screen">
              <a:lum contrast="20000"/>
              <a:extLst>
                <a:ext uri="{28A0092B-C50C-407E-A947-70E740481C1C}">
                  <a14:useLocalDpi xmlns:a14="http://schemas.microsoft.com/office/drawing/2010/main"/>
                </a:ext>
              </a:extLst>
            </a:blip>
            <a:srcRect/>
            <a:stretch>
              <a:fillRect/>
            </a:stretch>
          </p:blipFill>
          <p:spPr bwMode="auto">
            <a:xfrm>
              <a:off x="998778" y="2709000"/>
              <a:ext cx="7687634" cy="3510730"/>
            </a:xfrm>
            <a:prstGeom prst="rect">
              <a:avLst/>
            </a:prstGeom>
            <a:ln>
              <a:noFill/>
            </a:ln>
            <a:effectLst>
              <a:softEdge rad="112500"/>
            </a:effectLst>
          </p:spPr>
        </p:pic>
        <p:sp>
          <p:nvSpPr>
            <p:cNvPr id="11" name="TextBox 10"/>
            <p:cNvSpPr txBox="1"/>
            <p:nvPr/>
          </p:nvSpPr>
          <p:spPr>
            <a:xfrm rot="21361232">
              <a:off x="1578750" y="3418246"/>
              <a:ext cx="6466835" cy="2092881"/>
            </a:xfrm>
            <a:prstGeom prst="rect">
              <a:avLst/>
            </a:prstGeom>
            <a:noFill/>
          </p:spPr>
          <p:txBody>
            <a:bodyPr wrap="none" rtlCol="0">
              <a:prstTxWarp prst="textCascadeUp">
                <a:avLst/>
              </a:prstTxWarp>
              <a:spAutoFit/>
            </a:bodyPr>
            <a:lstStyle/>
            <a:p>
              <a:r>
                <a:rPr lang="en-US" sz="12800" b="1" dirty="0" smtClean="0">
                  <a:ln w="3175">
                    <a:solidFill>
                      <a:srgbClr val="FFFFFF">
                        <a:alpha val="50000"/>
                      </a:srgbClr>
                    </a:solidFill>
                    <a:prstDash val="solid"/>
                  </a:ln>
                  <a:solidFill>
                    <a:srgbClr val="645BCD">
                      <a:alpha val="49804"/>
                    </a:srgbClr>
                  </a:solidFill>
                  <a:effectLst>
                    <a:outerShdw blurRad="88900" sx="102000" sy="102000" algn="ctr" rotWithShape="0">
                      <a:prstClr val="black"/>
                    </a:outerShdw>
                  </a:effectLst>
                </a:rPr>
                <a:t>C# Basics</a:t>
              </a:r>
              <a:endParaRPr lang="en-US" sz="12800" b="1" dirty="0">
                <a:ln w="3175">
                  <a:solidFill>
                    <a:srgbClr val="FFFFFF">
                      <a:alpha val="50000"/>
                    </a:srgbClr>
                  </a:solidFill>
                  <a:prstDash val="solid"/>
                </a:ln>
                <a:solidFill>
                  <a:srgbClr val="645BCD">
                    <a:alpha val="49804"/>
                  </a:srgbClr>
                </a:solidFill>
                <a:effectLst>
                  <a:outerShdw blurRad="88900" sx="102000" sy="102000" algn="ctr" rotWithShape="0">
                    <a:prstClr val="black"/>
                  </a:outerShdw>
                </a:effectLst>
              </a:endParaRPr>
            </a:p>
          </p:txBody>
        </p:sp>
      </p:grpSp>
    </p:spTree>
    <p:extLst>
      <p:ext uri="{BB962C8B-B14F-4D97-AF65-F5344CB8AC3E}">
        <p14:creationId xmlns:p14="http://schemas.microsoft.com/office/powerpoint/2010/main" val="1087760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30</a:t>
            </a:fld>
            <a:endParaRPr lang="en-US" dirty="0"/>
          </a:p>
        </p:txBody>
      </p:sp>
      <p:sp>
        <p:nvSpPr>
          <p:cNvPr id="3" name="Content Placeholder 2"/>
          <p:cNvSpPr>
            <a:spLocks noGrp="1"/>
          </p:cNvSpPr>
          <p:nvPr>
            <p:ph idx="1"/>
          </p:nvPr>
        </p:nvSpPr>
        <p:spPr/>
        <p:txBody>
          <a:bodyPr/>
          <a:lstStyle/>
          <a:p>
            <a:r>
              <a:rPr lang="en-US" dirty="0"/>
              <a:t>Software University Learning System (SULS</a:t>
            </a:r>
            <a:r>
              <a:rPr lang="en-US" dirty="0" smtClean="0"/>
              <a:t>)</a:t>
            </a:r>
          </a:p>
          <a:p>
            <a:pPr lvl="1"/>
            <a:r>
              <a:rPr lang="en-US" dirty="0" smtClean="0">
                <a:hlinkClick r:id="rId2"/>
              </a:rPr>
              <a:t>www.softuni.bg</a:t>
            </a:r>
            <a:endParaRPr lang="en-US" dirty="0" smtClean="0"/>
          </a:p>
          <a:p>
            <a:pPr lvl="1"/>
            <a:r>
              <a:rPr lang="en-US" dirty="0" smtClean="0"/>
              <a:t>Important resource for all students</a:t>
            </a:r>
          </a:p>
          <a:p>
            <a:pPr lvl="1"/>
            <a:r>
              <a:rPr lang="en-US" dirty="0" smtClean="0"/>
              <a:t>Homework submissions</a:t>
            </a:r>
          </a:p>
          <a:p>
            <a:pPr lvl="1"/>
            <a:r>
              <a:rPr lang="en-US" dirty="0" smtClean="0"/>
              <a:t>Homework check-up</a:t>
            </a:r>
          </a:p>
          <a:p>
            <a:pPr lvl="1"/>
            <a:r>
              <a:rPr lang="en-US" dirty="0" smtClean="0"/>
              <a:t>Exams and results</a:t>
            </a:r>
          </a:p>
          <a:p>
            <a:pPr lvl="1"/>
            <a:r>
              <a:rPr lang="en-US" dirty="0"/>
              <a:t>Reports about your </a:t>
            </a:r>
            <a:r>
              <a:rPr lang="en-US" dirty="0" smtClean="0"/>
              <a:t>progress</a:t>
            </a:r>
          </a:p>
          <a:p>
            <a:pPr lvl="1"/>
            <a:r>
              <a:rPr lang="en-US" dirty="0" smtClean="0"/>
              <a:t>…</a:t>
            </a:r>
          </a:p>
          <a:p>
            <a:pPr lvl="1"/>
            <a:endParaRPr lang="en-US" dirty="0"/>
          </a:p>
        </p:txBody>
      </p:sp>
      <p:sp>
        <p:nvSpPr>
          <p:cNvPr id="2" name="Title 1"/>
          <p:cNvSpPr>
            <a:spLocks noGrp="1"/>
          </p:cNvSpPr>
          <p:nvPr>
            <p:ph type="title"/>
          </p:nvPr>
        </p:nvSpPr>
        <p:spPr/>
        <p:txBody>
          <a:bodyPr>
            <a:normAutofit/>
          </a:bodyPr>
          <a:lstStyle/>
          <a:p>
            <a:r>
              <a:rPr lang="en-US" dirty="0" smtClean="0"/>
              <a:t>Software University Learning System (SULS)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34873" y="2133000"/>
            <a:ext cx="4383228" cy="4177875"/>
          </a:xfrm>
          <a:prstGeom prst="rect">
            <a:avLst/>
          </a:prstGeom>
          <a:noFill/>
          <a:ln>
            <a:noFill/>
          </a:ln>
        </p:spPr>
      </p:pic>
    </p:spTree>
    <p:extLst>
      <p:ext uri="{BB962C8B-B14F-4D97-AF65-F5344CB8AC3E}">
        <p14:creationId xmlns:p14="http://schemas.microsoft.com/office/powerpoint/2010/main" val="1678473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31</a:t>
            </a:fld>
            <a:endParaRPr lang="en-US" dirty="0"/>
          </a:p>
        </p:txBody>
      </p:sp>
      <p:sp>
        <p:nvSpPr>
          <p:cNvPr id="3" name="Content Placeholder 2"/>
          <p:cNvSpPr>
            <a:spLocks noGrp="1"/>
          </p:cNvSpPr>
          <p:nvPr>
            <p:ph idx="1"/>
          </p:nvPr>
        </p:nvSpPr>
        <p:spPr/>
        <p:txBody>
          <a:bodyPr/>
          <a:lstStyle/>
          <a:p>
            <a:pPr>
              <a:lnSpc>
                <a:spcPct val="100000"/>
              </a:lnSpc>
            </a:pPr>
            <a:r>
              <a:rPr lang="en-US" dirty="0" smtClean="0"/>
              <a:t>Software needed for this course:</a:t>
            </a:r>
          </a:p>
          <a:p>
            <a:pPr lvl="1">
              <a:lnSpc>
                <a:spcPct val="100000"/>
              </a:lnSpc>
            </a:pPr>
            <a:r>
              <a:rPr lang="en-US" dirty="0" smtClean="0"/>
              <a:t>Microsoft Windows (Win 8.1 / Win8 / Win7 / Win XP)</a:t>
            </a:r>
          </a:p>
          <a:p>
            <a:pPr lvl="1">
              <a:lnSpc>
                <a:spcPct val="100000"/>
              </a:lnSpc>
            </a:pPr>
            <a:r>
              <a:rPr lang="en-US" dirty="0" smtClean="0"/>
              <a:t>Microsoft </a:t>
            </a:r>
            <a:r>
              <a:rPr lang="en-US" dirty="0" smtClean="0">
                <a:solidFill>
                  <a:schemeClr val="accent5">
                    <a:lumMod val="20000"/>
                    <a:lumOff val="80000"/>
                  </a:schemeClr>
                </a:solidFill>
              </a:rPr>
              <a:t>Visual Studio </a:t>
            </a:r>
            <a:r>
              <a:rPr lang="en-US" dirty="0" smtClean="0">
                <a:solidFill>
                  <a:schemeClr val="accent5">
                    <a:lumMod val="20000"/>
                    <a:lumOff val="80000"/>
                  </a:schemeClr>
                </a:solidFill>
                <a:latin typeface="Consolas" pitchFamily="49" charset="0"/>
                <a:cs typeface="Consolas" pitchFamily="49" charset="0"/>
              </a:rPr>
              <a:t>2013</a:t>
            </a:r>
            <a:r>
              <a:rPr lang="en-US" dirty="0" smtClean="0">
                <a:solidFill>
                  <a:schemeClr val="accent5">
                    <a:lumMod val="20000"/>
                    <a:lumOff val="80000"/>
                  </a:schemeClr>
                </a:solidFill>
              </a:rPr>
              <a:t> </a:t>
            </a:r>
            <a:r>
              <a:rPr lang="en-US" dirty="0"/>
              <a:t>or </a:t>
            </a:r>
            <a:r>
              <a:rPr lang="en-US" dirty="0">
                <a:hlinkClick r:id="rId3"/>
              </a:rPr>
              <a:t>Visual Studio Express 2013 for Windows Desktop</a:t>
            </a:r>
            <a:r>
              <a:rPr lang="en-US" dirty="0"/>
              <a:t> </a:t>
            </a:r>
            <a:r>
              <a:rPr lang="en-US" dirty="0" smtClean="0"/>
              <a:t>(a free </a:t>
            </a:r>
            <a:r>
              <a:rPr lang="en-US" dirty="0"/>
              <a:t>version of VS </a:t>
            </a:r>
            <a:r>
              <a:rPr lang="en-US" dirty="0" smtClean="0">
                <a:latin typeface="Consolas" pitchFamily="49" charset="0"/>
                <a:cs typeface="Consolas" pitchFamily="49" charset="0"/>
              </a:rPr>
              <a:t>2013</a:t>
            </a:r>
            <a:r>
              <a:rPr lang="en-US" dirty="0" smtClean="0"/>
              <a:t>)</a:t>
            </a:r>
          </a:p>
          <a:p>
            <a:pPr lvl="1">
              <a:lnSpc>
                <a:spcPct val="100000"/>
              </a:lnSpc>
            </a:pPr>
            <a:r>
              <a:rPr lang="en-US" dirty="0" smtClean="0"/>
              <a:t>.NET Framework </a:t>
            </a:r>
            <a:r>
              <a:rPr lang="en-US" dirty="0" smtClean="0">
                <a:latin typeface="Consolas" pitchFamily="49" charset="0"/>
                <a:cs typeface="Consolas" pitchFamily="49" charset="0"/>
              </a:rPr>
              <a:t>4.5</a:t>
            </a:r>
            <a:r>
              <a:rPr lang="en-US" dirty="0" smtClean="0"/>
              <a:t> (included in Visual Studio)</a:t>
            </a:r>
          </a:p>
          <a:p>
            <a:pPr lvl="1">
              <a:lnSpc>
                <a:spcPct val="100000"/>
              </a:lnSpc>
            </a:pPr>
            <a:r>
              <a:rPr lang="en-US" dirty="0" smtClean="0"/>
              <a:t>Visual Studio 2012, 2010, 2008, 2005 is also acceptable</a:t>
            </a:r>
            <a:endParaRPr lang="en-US" dirty="0"/>
          </a:p>
        </p:txBody>
      </p:sp>
      <p:sp>
        <p:nvSpPr>
          <p:cNvPr id="2" name="Title 1"/>
          <p:cNvSpPr>
            <a:spLocks noGrp="1"/>
          </p:cNvSpPr>
          <p:nvPr>
            <p:ph type="title"/>
          </p:nvPr>
        </p:nvSpPr>
        <p:spPr/>
        <p:txBody>
          <a:bodyPr/>
          <a:lstStyle/>
          <a:p>
            <a:r>
              <a:rPr lang="en-US" smtClean="0"/>
              <a:t>Required Software</a:t>
            </a:r>
            <a:endParaRPr lang="en-US" dirty="0"/>
          </a:p>
        </p:txBody>
      </p:sp>
      <p:pic>
        <p:nvPicPr>
          <p:cNvPr id="8" name="Picture 6"/>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4623" t="-5636"/>
          <a:stretch/>
        </p:blipFill>
        <p:spPr bwMode="auto">
          <a:xfrm>
            <a:off x="6850153" y="5081398"/>
            <a:ext cx="3282859" cy="1337460"/>
          </a:xfrm>
          <a:prstGeom prst="roundRect">
            <a:avLst>
              <a:gd name="adj" fmla="val 3303"/>
            </a:avLst>
          </a:prstGeom>
          <a:solidFill>
            <a:srgbClr val="FFFFFF"/>
          </a:solidFill>
          <a:ln>
            <a:noFill/>
          </a:ln>
          <a:effectLst>
            <a:softEdge rad="31750"/>
          </a:effectLst>
          <a:extLst/>
        </p:spPr>
      </p:pic>
      <p:pic>
        <p:nvPicPr>
          <p:cNvPr id="7" name="Picture 6"/>
          <p:cNvPicPr>
            <a:picLocks noChangeAspect="1"/>
          </p:cNvPicPr>
          <p:nvPr/>
        </p:nvPicPr>
        <p:blipFill>
          <a:blip r:embed="rId5"/>
          <a:stretch>
            <a:fillRect/>
          </a:stretch>
        </p:blipFill>
        <p:spPr>
          <a:xfrm>
            <a:off x="1744753" y="5110163"/>
            <a:ext cx="4544492" cy="1281341"/>
          </a:xfrm>
          <a:prstGeom prst="roundRect">
            <a:avLst>
              <a:gd name="adj" fmla="val 3842"/>
            </a:avLst>
          </a:prstGeom>
          <a:ln w="6350">
            <a:solidFill>
              <a:srgbClr val="00B0F0">
                <a:alpha val="70000"/>
              </a:srgbClr>
            </a:solidFill>
          </a:ln>
        </p:spPr>
      </p:pic>
    </p:spTree>
    <p:extLst>
      <p:ext uri="{BB962C8B-B14F-4D97-AF65-F5344CB8AC3E}">
        <p14:creationId xmlns:p14="http://schemas.microsoft.com/office/powerpoint/2010/main" val="3914678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32</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a:lnSpc>
                <a:spcPct val="100000"/>
              </a:lnSpc>
            </a:pPr>
            <a:r>
              <a:rPr lang="en-US" sz="3200" dirty="0" smtClean="0"/>
              <a:t>The "C# Basics" course provides</a:t>
            </a:r>
          </a:p>
          <a:p>
            <a:pPr marL="623888" lvl="1" indent="-320675">
              <a:lnSpc>
                <a:spcPct val="100000"/>
              </a:lnSpc>
            </a:pPr>
            <a:r>
              <a:rPr lang="en-US" sz="3000" dirty="0" smtClean="0"/>
              <a:t>The very </a:t>
            </a:r>
            <a:r>
              <a:rPr lang="en-US" sz="3000" dirty="0" smtClean="0">
                <a:solidFill>
                  <a:schemeClr val="tx2">
                    <a:lumMod val="75000"/>
                  </a:schemeClr>
                </a:solidFill>
              </a:rPr>
              <a:t>first steps in programming</a:t>
            </a:r>
            <a:endParaRPr lang="en-US" sz="3000" dirty="0">
              <a:solidFill>
                <a:schemeClr val="tx2">
                  <a:lumMod val="75000"/>
                </a:schemeClr>
              </a:solidFill>
            </a:endParaRPr>
          </a:p>
          <a:p>
            <a:pPr>
              <a:lnSpc>
                <a:spcPct val="100000"/>
              </a:lnSpc>
            </a:pPr>
            <a:r>
              <a:rPr lang="en-US" sz="3200" dirty="0" smtClean="0"/>
              <a:t>Training program</a:t>
            </a:r>
          </a:p>
          <a:p>
            <a:pPr lvl="1">
              <a:lnSpc>
                <a:spcPct val="100000"/>
              </a:lnSpc>
            </a:pPr>
            <a:r>
              <a:rPr lang="en-US" sz="3000" dirty="0" smtClean="0"/>
              <a:t>Programming, using Visual Studio, variables,</a:t>
            </a:r>
            <a:br>
              <a:rPr lang="en-US" sz="3000" dirty="0" smtClean="0"/>
            </a:br>
            <a:r>
              <a:rPr lang="en-US" sz="3000" dirty="0" smtClean="0"/>
              <a:t>control-flow logic, loops, advanced topics</a:t>
            </a:r>
            <a:endParaRPr lang="en-US" sz="3000" dirty="0"/>
          </a:p>
          <a:p>
            <a:pPr>
              <a:lnSpc>
                <a:spcPct val="100000"/>
              </a:lnSpc>
            </a:pPr>
            <a:r>
              <a:rPr lang="en-US" sz="3200" dirty="0" smtClean="0"/>
              <a:t>Practical exams</a:t>
            </a:r>
          </a:p>
          <a:p>
            <a:pPr lvl="1">
              <a:lnSpc>
                <a:spcPct val="100000"/>
              </a:lnSpc>
            </a:pPr>
            <a:r>
              <a:rPr lang="en-US" sz="3000" dirty="0" smtClean="0"/>
              <a:t>Automated judge system + score system</a:t>
            </a:r>
            <a:endParaRPr lang="en-US" sz="3000" dirty="0"/>
          </a:p>
          <a:p>
            <a:pPr>
              <a:lnSpc>
                <a:spcPct val="100000"/>
              </a:lnSpc>
            </a:pPr>
            <a:r>
              <a:rPr lang="en-US" sz="3200" dirty="0"/>
              <a:t>Learning </a:t>
            </a:r>
            <a:r>
              <a:rPr lang="en-US" sz="3200" dirty="0" smtClean="0"/>
              <a:t>resources</a:t>
            </a:r>
          </a:p>
          <a:p>
            <a:pPr lvl="1">
              <a:lnSpc>
                <a:spcPct val="100000"/>
              </a:lnSpc>
            </a:pPr>
            <a:r>
              <a:rPr lang="en-US" sz="3000" dirty="0" smtClean="0"/>
              <a:t>Lectures, videos, software, books, forum</a:t>
            </a:r>
            <a:endParaRPr lang="en-US" sz="3000" dirty="0"/>
          </a:p>
        </p:txBody>
      </p:sp>
      <p:sp>
        <p:nvSpPr>
          <p:cNvPr id="4" name="Title 3"/>
          <p:cNvSpPr>
            <a:spLocks noGrp="1"/>
          </p:cNvSpPr>
          <p:nvPr>
            <p:ph type="title"/>
          </p:nvPr>
        </p:nvSpPr>
        <p:spPr/>
        <p:txBody>
          <a:bodyPr>
            <a:normAutofit/>
          </a:bodyPr>
          <a:lstStyle/>
          <a:p>
            <a:r>
              <a:rPr lang="en-US" dirty="0" smtClean="0"/>
              <a:t>Summary</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87590" y="4698280"/>
            <a:ext cx="3569422" cy="1626320"/>
          </a:xfrm>
          <a:prstGeom prst="rect">
            <a:avLst/>
          </a:prstGeom>
          <a:ln>
            <a:noFill/>
          </a:ln>
          <a:effectLst>
            <a:softEdge rad="112500"/>
          </a:effectLst>
        </p:spPr>
      </p:pic>
      <p:pic>
        <p:nvPicPr>
          <p:cNvPr id="11" name="Picture 4" descr="D:\_WORK PROJECTS\Nakov\Presentation Slides Design\Question Summary Slide\Store\minions summary copy.png"/>
          <p:cNvPicPr>
            <a:picLocks noChangeAspect="1" noChangeArrowheads="1"/>
          </p:cNvPicPr>
          <p:nvPr/>
        </p:nvPicPr>
        <p:blipFill>
          <a:blip r:embed="rId4"/>
          <a:srcRect/>
          <a:stretch>
            <a:fillRect/>
          </a:stretch>
        </p:blipFill>
        <p:spPr bwMode="auto">
          <a:xfrm>
            <a:off x="8238038" y="1273518"/>
            <a:ext cx="3224360" cy="3224360"/>
          </a:xfrm>
          <a:prstGeom prst="rect">
            <a:avLst/>
          </a:prstGeom>
          <a:noFill/>
        </p:spPr>
      </p:pic>
    </p:spTree>
    <p:extLst>
      <p:ext uri="{BB962C8B-B14F-4D97-AF65-F5344CB8AC3E}">
        <p14:creationId xmlns:p14="http://schemas.microsoft.com/office/powerpoint/2010/main" val="1671295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hlinkClick r:id="rId3"/>
              </a:rPr>
              <a:t>http://</a:t>
            </a:r>
            <a:r>
              <a:rPr lang="en-US" dirty="0" smtClean="0">
                <a:hlinkClick r:id="rId3"/>
              </a:rPr>
              <a:t>softuni.bg/courses/csharp-basics</a:t>
            </a:r>
            <a:endParaRPr lang="en-US" dirty="0"/>
          </a:p>
        </p:txBody>
      </p:sp>
      <p:sp>
        <p:nvSpPr>
          <p:cNvPr id="3" name="Title 2"/>
          <p:cNvSpPr>
            <a:spLocks noGrp="1"/>
          </p:cNvSpPr>
          <p:nvPr>
            <p:ph type="title"/>
          </p:nvPr>
        </p:nvSpPr>
        <p:spPr>
          <a:xfrm>
            <a:off x="188815" y="117000"/>
            <a:ext cx="9531686" cy="1008000"/>
          </a:xfrm>
        </p:spPr>
        <p:txBody>
          <a:bodyPr>
            <a:normAutofit/>
          </a:bodyPr>
          <a:lstStyle/>
          <a:p>
            <a:r>
              <a:rPr lang="en-US" dirty="0"/>
              <a:t>C# </a:t>
            </a:r>
            <a:r>
              <a:rPr lang="en-US" dirty="0" smtClean="0"/>
              <a:t>Basics – Course Introduction</a:t>
            </a:r>
            <a:endParaRPr lang="en-US" dirty="0"/>
          </a:p>
        </p:txBody>
      </p:sp>
    </p:spTree>
    <p:extLst>
      <p:ext uri="{BB962C8B-B14F-4D97-AF65-F5344CB8AC3E}">
        <p14:creationId xmlns:p14="http://schemas.microsoft.com/office/powerpoint/2010/main" val="3949309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License</a:t>
            </a:r>
            <a:endParaRPr lang="en-US" dirty="0"/>
          </a:p>
        </p:txBody>
      </p:sp>
      <p:sp>
        <p:nvSpPr>
          <p:cNvPr id="3" name="Content Placeholder 2"/>
          <p:cNvSpPr>
            <a:spLocks noGrp="1"/>
          </p:cNvSpPr>
          <p:nvPr>
            <p:ph idx="4294967295"/>
          </p:nvPr>
        </p:nvSpPr>
        <p:spPr>
          <a:xfrm>
            <a:off x="190413" y="1151121"/>
            <a:ext cx="11804822" cy="5570355"/>
          </a:xfrm>
        </p:spPr>
        <p:txBody>
          <a:bodyPr>
            <a:normAutofit/>
          </a:bodyPr>
          <a:lstStyle/>
          <a:p>
            <a:r>
              <a:rPr lang="en-US" dirty="0"/>
              <a:t>This </a:t>
            </a:r>
            <a:r>
              <a:rPr lang="en-US" dirty="0" smtClean="0"/>
              <a:t>course (slides, examples, demos, videos, homework, etc.)</a:t>
            </a:r>
            <a:br>
              <a:rPr lang="en-US" dirty="0" smtClean="0"/>
            </a:br>
            <a:r>
              <a:rPr lang="en-US" dirty="0" smtClean="0"/>
              <a:t>is </a:t>
            </a:r>
            <a:r>
              <a:rPr lang="en-US" dirty="0"/>
              <a:t>licensed </a:t>
            </a:r>
            <a:r>
              <a:rPr lang="en-US" dirty="0" smtClean="0"/>
              <a:t>under </a:t>
            </a:r>
            <a:r>
              <a:rPr lang="en-US" dirty="0"/>
              <a:t>the "</a:t>
            </a:r>
            <a:r>
              <a:rPr lang="en-US" dirty="0">
                <a:hlinkClick r:id="rId3"/>
              </a:rPr>
              <a:t>Creative Commons </a:t>
            </a:r>
            <a:r>
              <a:rPr lang="en-US" noProof="1" smtClean="0">
                <a:hlinkClick r:id="rId3"/>
              </a:rPr>
              <a:t>Attribution-NonCommercial-ShareAlike</a:t>
            </a:r>
            <a:r>
              <a:rPr lang="en-US" dirty="0" smtClean="0">
                <a:hlinkClick r:id="rId3"/>
              </a:rPr>
              <a:t> </a:t>
            </a:r>
            <a:r>
              <a:rPr lang="en-US" dirty="0">
                <a:hlinkClick r:id="rId3"/>
              </a:rPr>
              <a:t>4.0 International</a:t>
            </a:r>
            <a:r>
              <a:rPr lang="en-US" dirty="0"/>
              <a:t>" </a:t>
            </a:r>
            <a:r>
              <a:rPr lang="en-US" dirty="0" smtClean="0"/>
              <a:t>license</a:t>
            </a:r>
            <a:endParaRPr lang="bg-BG" dirty="0" smtClean="0"/>
          </a:p>
          <a:p>
            <a:endParaRPr lang="bg-BG" sz="2400" dirty="0"/>
          </a:p>
          <a:p>
            <a:endParaRPr lang="bg-BG" sz="2400" dirty="0" smtClean="0"/>
          </a:p>
          <a:p>
            <a:endParaRPr lang="bg-BG" sz="2400" dirty="0"/>
          </a:p>
          <a:p>
            <a:pPr>
              <a:spcBef>
                <a:spcPts val="1800"/>
              </a:spcBef>
            </a:pPr>
            <a:r>
              <a:rPr lang="en-US" sz="2400" dirty="0" smtClean="0"/>
              <a:t>Attribution: this work may contain portions from</a:t>
            </a:r>
          </a:p>
          <a:p>
            <a:pPr lvl="1"/>
            <a:r>
              <a:rPr lang="en-US" sz="2000" dirty="0"/>
              <a:t>"</a:t>
            </a:r>
            <a:r>
              <a:rPr lang="en-US" sz="2000" dirty="0">
                <a:hlinkClick r:id="rId4"/>
              </a:rPr>
              <a:t>Fundamentals of Computer Programming with C#</a:t>
            </a:r>
            <a:r>
              <a:rPr lang="en-US" sz="2000" dirty="0"/>
              <a:t>" </a:t>
            </a:r>
            <a:r>
              <a:rPr lang="en-US" sz="2000" dirty="0" smtClean="0"/>
              <a:t>book by Svetlin Nakov &amp; Co. under </a:t>
            </a:r>
            <a:r>
              <a:rPr lang="en-US" sz="2000" dirty="0" smtClean="0">
                <a:hlinkClick r:id="rId5"/>
              </a:rPr>
              <a:t>CC-BY-SA</a:t>
            </a:r>
            <a:r>
              <a:rPr lang="en-US" sz="2000" dirty="0" smtClean="0"/>
              <a:t> license</a:t>
            </a:r>
          </a:p>
          <a:p>
            <a:pPr lvl="1"/>
            <a:r>
              <a:rPr lang="en-US" sz="2000" dirty="0" smtClean="0"/>
              <a:t>"</a:t>
            </a:r>
            <a:r>
              <a:rPr lang="en-US" sz="2000" dirty="0" smtClean="0">
                <a:hlinkClick r:id="rId6"/>
              </a:rPr>
              <a:t>C# Part I</a:t>
            </a:r>
            <a:r>
              <a:rPr lang="en-US" sz="2000" dirty="0" smtClean="0"/>
              <a:t>" course by </a:t>
            </a:r>
            <a:r>
              <a:rPr lang="en-US" sz="2000" noProof="1" smtClean="0"/>
              <a:t>Telerik Academy</a:t>
            </a:r>
            <a:r>
              <a:rPr lang="en-US" sz="2000" dirty="0" smtClean="0"/>
              <a:t> under </a:t>
            </a:r>
            <a:r>
              <a:rPr lang="en-US" sz="2000" dirty="0" smtClean="0">
                <a:hlinkClick r:id="rId7"/>
              </a:rPr>
              <a:t>CC-BY-NC-SA</a:t>
            </a:r>
            <a:r>
              <a:rPr lang="en-US" sz="2000" dirty="0" smtClean="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34</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47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smtClean="0"/>
              <a:t>Software University Foundation – </a:t>
            </a:r>
            <a:r>
              <a:rPr lang="en-US" sz="3200" noProof="1" smtClean="0">
                <a:hlinkClick r:id="rId3"/>
              </a:rPr>
              <a:t>softuni.org</a:t>
            </a:r>
            <a:endParaRPr lang="en-US" sz="3200" noProof="1" smtClean="0"/>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smtClean="0"/>
              <a:t>Software University </a:t>
            </a:r>
            <a:r>
              <a:rPr lang="en-US" dirty="0"/>
              <a:t>@ </a:t>
            </a:r>
            <a:r>
              <a:rPr lang="en-US" dirty="0" smtClean="0"/>
              <a:t>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smtClean="0"/>
              <a:t>Software </a:t>
            </a:r>
            <a:r>
              <a:rPr lang="en-US" dirty="0"/>
              <a:t>University @ </a:t>
            </a:r>
            <a:r>
              <a:rPr lang="en-US" dirty="0" smtClean="0"/>
              <a:t>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smtClean="0"/>
              <a:t>Software University Forums – </a:t>
            </a:r>
            <a:r>
              <a:rPr lang="en-US" dirty="0">
                <a:hlinkClick r:id="rId7"/>
              </a:rPr>
              <a:t>forum.softuni.bg</a:t>
            </a:r>
            <a:endParaRPr lang="en-US" noProof="1"/>
          </a:p>
        </p:txBody>
      </p:sp>
      <p:pic>
        <p:nvPicPr>
          <p:cNvPr id="9" name="Picture 8" title="Software University">
            <a:hlinkClick r:id="rId4"/>
          </p:cNvPr>
          <p:cNvPicPr>
            <a:picLocks noChangeAspect="1"/>
          </p:cNvPicPr>
          <p:nvPr/>
        </p:nvPicPr>
        <p:blipFill rotWithShape="1">
          <a:blip r:embed="rId8" cstate="print">
            <a:extLst>
              <a:ext uri="{28A0092B-C50C-407E-A947-70E740481C1C}">
                <a14:useLocalDpi xmlns:a14="http://schemas.microsoft.com/office/drawing/2010/main"/>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spTree>
    <p:extLst>
      <p:ext uri="{BB962C8B-B14F-4D97-AF65-F5344CB8AC3E}">
        <p14:creationId xmlns:p14="http://schemas.microsoft.com/office/powerpoint/2010/main" val="2931241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4</a:t>
            </a:fld>
            <a:endParaRPr lang="en-US" dirty="0"/>
          </a:p>
        </p:txBody>
      </p:sp>
      <p:sp>
        <p:nvSpPr>
          <p:cNvPr id="3" name="Content Placeholder 2"/>
          <p:cNvSpPr>
            <a:spLocks noGrp="1"/>
          </p:cNvSpPr>
          <p:nvPr>
            <p:ph idx="1"/>
          </p:nvPr>
        </p:nvSpPr>
        <p:spPr>
          <a:xfrm>
            <a:off x="190413" y="1053001"/>
            <a:ext cx="11804822" cy="5668476"/>
          </a:xfrm>
        </p:spPr>
        <p:txBody>
          <a:bodyPr>
            <a:normAutofit/>
          </a:bodyPr>
          <a:lstStyle/>
          <a:p>
            <a:pPr>
              <a:lnSpc>
                <a:spcPct val="100000"/>
              </a:lnSpc>
            </a:pPr>
            <a:r>
              <a:rPr lang="en-US" dirty="0" smtClean="0"/>
              <a:t>The "</a:t>
            </a:r>
            <a:r>
              <a:rPr lang="en-US" dirty="0" smtClean="0">
                <a:solidFill>
                  <a:schemeClr val="accent5">
                    <a:lumMod val="20000"/>
                    <a:lumOff val="80000"/>
                  </a:schemeClr>
                </a:solidFill>
              </a:rPr>
              <a:t>C# Basics" </a:t>
            </a:r>
            <a:r>
              <a:rPr lang="en-US" dirty="0" smtClean="0"/>
              <a:t>course:</a:t>
            </a:r>
          </a:p>
          <a:p>
            <a:pPr lvl="1">
              <a:lnSpc>
                <a:spcPct val="100000"/>
              </a:lnSpc>
            </a:pPr>
            <a:r>
              <a:rPr lang="en-US" dirty="0" smtClean="0">
                <a:solidFill>
                  <a:schemeClr val="tx2">
                    <a:lumMod val="75000"/>
                  </a:schemeClr>
                </a:solidFill>
              </a:rPr>
              <a:t>First steps </a:t>
            </a:r>
            <a:r>
              <a:rPr lang="en-US" dirty="0" smtClean="0"/>
              <a:t>in computer programming:</a:t>
            </a:r>
          </a:p>
          <a:p>
            <a:pPr lvl="2">
              <a:lnSpc>
                <a:spcPct val="100000"/>
              </a:lnSpc>
            </a:pPr>
            <a:r>
              <a:rPr lang="en-US" dirty="0" smtClean="0"/>
              <a:t>Compiler, IDE, variables, control-flow logic, console I/O, loops</a:t>
            </a:r>
          </a:p>
          <a:p>
            <a:pPr lvl="1">
              <a:lnSpc>
                <a:spcPct val="100000"/>
              </a:lnSpc>
            </a:pPr>
            <a:r>
              <a:rPr lang="en-US" dirty="0" smtClean="0"/>
              <a:t>Establish </a:t>
            </a:r>
            <a:r>
              <a:rPr lang="en-US" dirty="0" smtClean="0">
                <a:solidFill>
                  <a:schemeClr val="tx2">
                    <a:lumMod val="75000"/>
                  </a:schemeClr>
                </a:solidFill>
              </a:rPr>
              <a:t>algorithmic thinking</a:t>
            </a:r>
          </a:p>
          <a:p>
            <a:pPr lvl="2">
              <a:lnSpc>
                <a:spcPct val="100000"/>
              </a:lnSpc>
            </a:pPr>
            <a:r>
              <a:rPr lang="en-US" dirty="0" smtClean="0"/>
              <a:t>Development of </a:t>
            </a:r>
            <a:r>
              <a:rPr lang="en-US" dirty="0" smtClean="0">
                <a:solidFill>
                  <a:schemeClr val="accent5">
                    <a:lumMod val="20000"/>
                    <a:lumOff val="80000"/>
                  </a:schemeClr>
                </a:solidFill>
              </a:rPr>
              <a:t>problems solving </a:t>
            </a:r>
            <a:r>
              <a:rPr lang="en-US" dirty="0" smtClean="0"/>
              <a:t>skills</a:t>
            </a:r>
          </a:p>
          <a:p>
            <a:pPr lvl="1">
              <a:lnSpc>
                <a:spcPct val="100000"/>
              </a:lnSpc>
            </a:pPr>
            <a:r>
              <a:rPr lang="en-US" dirty="0" smtClean="0">
                <a:solidFill>
                  <a:schemeClr val="tx2">
                    <a:lumMod val="75000"/>
                  </a:schemeClr>
                </a:solidFill>
              </a:rPr>
              <a:t>Prepare </a:t>
            </a:r>
            <a:r>
              <a:rPr lang="en-US" dirty="0" smtClean="0"/>
              <a:t>for learning other languages and software technologies</a:t>
            </a:r>
          </a:p>
          <a:p>
            <a:pPr lvl="2">
              <a:lnSpc>
                <a:spcPct val="100000"/>
              </a:lnSpc>
            </a:pPr>
            <a:r>
              <a:rPr lang="en-US" dirty="0" smtClean="0"/>
              <a:t>Java, PHP, HTML, CSS, JavaScript, PHP</a:t>
            </a:r>
          </a:p>
          <a:p>
            <a:pPr lvl="2">
              <a:lnSpc>
                <a:spcPct val="100000"/>
              </a:lnSpc>
            </a:pPr>
            <a:r>
              <a:rPr lang="en-US" dirty="0" smtClean="0"/>
              <a:t>Databases &amp; SQL, high-quality code</a:t>
            </a:r>
          </a:p>
          <a:p>
            <a:pPr lvl="2">
              <a:lnSpc>
                <a:spcPct val="100000"/>
              </a:lnSpc>
            </a:pPr>
            <a:r>
              <a:rPr lang="en-US" dirty="0" smtClean="0"/>
              <a:t>Web development technologies</a:t>
            </a:r>
            <a:endParaRPr lang="en-US" dirty="0"/>
          </a:p>
        </p:txBody>
      </p:sp>
      <p:sp>
        <p:nvSpPr>
          <p:cNvPr id="2" name="Title 1"/>
          <p:cNvSpPr>
            <a:spLocks noGrp="1"/>
          </p:cNvSpPr>
          <p:nvPr>
            <p:ph type="title"/>
          </p:nvPr>
        </p:nvSpPr>
        <p:spPr/>
        <p:txBody>
          <a:bodyPr/>
          <a:lstStyle/>
          <a:p>
            <a:r>
              <a:rPr lang="en-US" dirty="0" smtClean="0"/>
              <a:t>Course Objectives</a:t>
            </a:r>
            <a:endParaRPr lang="en-US" dirty="0"/>
          </a:p>
        </p:txBody>
      </p:sp>
    </p:spTree>
    <p:extLst>
      <p:ext uri="{BB962C8B-B14F-4D97-AF65-F5344CB8AC3E}">
        <p14:creationId xmlns:p14="http://schemas.microsoft.com/office/powerpoint/2010/main" val="3095564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a:t>
            </a:fld>
            <a:endParaRPr lang="en-US" dirty="0"/>
          </a:p>
        </p:txBody>
      </p:sp>
      <p:sp>
        <p:nvSpPr>
          <p:cNvPr id="3" name="Content Placeholder 2"/>
          <p:cNvSpPr>
            <a:spLocks noGrp="1"/>
          </p:cNvSpPr>
          <p:nvPr>
            <p:ph idx="1"/>
          </p:nvPr>
        </p:nvSpPr>
        <p:spPr/>
        <p:txBody>
          <a:bodyPr/>
          <a:lstStyle/>
          <a:p>
            <a:pPr marL="450850" indent="-450850">
              <a:lnSpc>
                <a:spcPct val="100000"/>
              </a:lnSpc>
              <a:buFont typeface="+mj-lt"/>
              <a:buAutoNum type="arabicPeriod"/>
            </a:pPr>
            <a:r>
              <a:rPr lang="en-US" sz="3000" dirty="0" smtClean="0"/>
              <a:t>Course Intro. Introduction </a:t>
            </a:r>
            <a:r>
              <a:rPr lang="en-US" sz="3000" dirty="0"/>
              <a:t>to </a:t>
            </a:r>
            <a:r>
              <a:rPr lang="en-US" sz="3000" dirty="0" smtClean="0"/>
              <a:t>Programming. Using the IDE</a:t>
            </a:r>
            <a:endParaRPr lang="en-US" sz="3000" dirty="0"/>
          </a:p>
          <a:p>
            <a:pPr marL="450850" indent="-450850">
              <a:lnSpc>
                <a:spcPct val="100000"/>
              </a:lnSpc>
              <a:buFont typeface="+mj-lt"/>
              <a:buAutoNum type="arabicPeriod"/>
            </a:pPr>
            <a:r>
              <a:rPr lang="en-US" sz="3000" dirty="0"/>
              <a:t>Primitive Data </a:t>
            </a:r>
            <a:r>
              <a:rPr lang="en-US" sz="3000" dirty="0" smtClean="0"/>
              <a:t>Types, Variables, Literals</a:t>
            </a:r>
            <a:endParaRPr lang="en-US" sz="3000" dirty="0"/>
          </a:p>
          <a:p>
            <a:pPr marL="450850" indent="-450850">
              <a:lnSpc>
                <a:spcPct val="100000"/>
              </a:lnSpc>
              <a:buFont typeface="+mj-lt"/>
              <a:buAutoNum type="arabicPeriod"/>
            </a:pPr>
            <a:r>
              <a:rPr lang="en-US" sz="3000" dirty="0"/>
              <a:t>Operators, Expressions and Statements</a:t>
            </a:r>
          </a:p>
          <a:p>
            <a:pPr marL="450850" indent="-450850">
              <a:lnSpc>
                <a:spcPct val="100000"/>
              </a:lnSpc>
              <a:buFont typeface="+mj-lt"/>
              <a:buAutoNum type="arabicPeriod"/>
            </a:pPr>
            <a:r>
              <a:rPr lang="en-US" sz="3000" dirty="0" smtClean="0"/>
              <a:t>Console-Based </a:t>
            </a:r>
            <a:r>
              <a:rPr lang="en-US" sz="3000" dirty="0"/>
              <a:t>Input </a:t>
            </a:r>
            <a:r>
              <a:rPr lang="en-US" sz="3000" dirty="0" smtClean="0"/>
              <a:t>and </a:t>
            </a:r>
            <a:r>
              <a:rPr lang="en-US" sz="3000" dirty="0"/>
              <a:t>Output</a:t>
            </a:r>
          </a:p>
          <a:p>
            <a:pPr marL="450850" indent="-450850">
              <a:lnSpc>
                <a:spcPct val="100000"/>
              </a:lnSpc>
              <a:buFont typeface="+mj-lt"/>
              <a:buAutoNum type="arabicPeriod"/>
            </a:pPr>
            <a:r>
              <a:rPr lang="en-US" sz="3000" dirty="0"/>
              <a:t>Conditional </a:t>
            </a:r>
            <a:r>
              <a:rPr lang="en-US" sz="3000" dirty="0" smtClean="0"/>
              <a:t>Statements (</a:t>
            </a:r>
            <a:r>
              <a:rPr lang="en-US" sz="3000" dirty="0"/>
              <a:t>if-else, switch-case)</a:t>
            </a:r>
          </a:p>
          <a:p>
            <a:pPr marL="450850" indent="-450850">
              <a:lnSpc>
                <a:spcPct val="100000"/>
              </a:lnSpc>
              <a:buFont typeface="+mj-lt"/>
              <a:buAutoNum type="arabicPeriod"/>
            </a:pPr>
            <a:r>
              <a:rPr lang="en-US" sz="3000" dirty="0"/>
              <a:t>Loops (while, do-while, for, </a:t>
            </a:r>
            <a:r>
              <a:rPr lang="en-US" sz="3000" noProof="1" smtClean="0"/>
              <a:t>foreach</a:t>
            </a:r>
            <a:r>
              <a:rPr lang="en-US" sz="3000" dirty="0" smtClean="0"/>
              <a:t>)</a:t>
            </a:r>
            <a:endParaRPr lang="en-US" sz="3000" dirty="0"/>
          </a:p>
          <a:p>
            <a:pPr marL="450850" indent="-450850">
              <a:lnSpc>
                <a:spcPct val="100000"/>
              </a:lnSpc>
              <a:buFont typeface="+mj-lt"/>
              <a:buAutoNum type="arabicPeriod"/>
            </a:pPr>
            <a:r>
              <a:rPr lang="en-US" sz="3000" dirty="0" smtClean="0"/>
              <a:t>Advanced Topics: Methods, Arrays, Lists, Strings</a:t>
            </a:r>
          </a:p>
          <a:p>
            <a:pPr marL="450850" indent="-450850">
              <a:lnSpc>
                <a:spcPct val="100000"/>
              </a:lnSpc>
              <a:buFont typeface="+mj-lt"/>
              <a:buAutoNum type="arabicPeriod"/>
            </a:pPr>
            <a:r>
              <a:rPr lang="en-US" sz="3000" dirty="0" smtClean="0"/>
              <a:t>Exam Preparation: Solving Sample Exams</a:t>
            </a:r>
            <a:endParaRPr lang="en-US" sz="3000" dirty="0"/>
          </a:p>
          <a:p>
            <a:pPr marL="450850" indent="-450850">
              <a:lnSpc>
                <a:spcPct val="100000"/>
              </a:lnSpc>
              <a:buFont typeface="+mj-lt"/>
              <a:buAutoNum type="arabicPeriod"/>
            </a:pPr>
            <a:r>
              <a:rPr lang="en-US" sz="3000" dirty="0" smtClean="0">
                <a:solidFill>
                  <a:schemeClr val="accent5">
                    <a:lumMod val="20000"/>
                    <a:lumOff val="80000"/>
                  </a:schemeClr>
                </a:solidFill>
              </a:rPr>
              <a:t>Practical </a:t>
            </a:r>
            <a:r>
              <a:rPr lang="en-US" sz="3000" dirty="0">
                <a:solidFill>
                  <a:schemeClr val="accent5">
                    <a:lumMod val="20000"/>
                    <a:lumOff val="80000"/>
                  </a:schemeClr>
                </a:solidFill>
              </a:rPr>
              <a:t>Exam</a:t>
            </a:r>
          </a:p>
        </p:txBody>
      </p:sp>
      <p:sp>
        <p:nvSpPr>
          <p:cNvPr id="2" name="Title 1"/>
          <p:cNvSpPr>
            <a:spLocks noGrp="1"/>
          </p:cNvSpPr>
          <p:nvPr>
            <p:ph type="title"/>
          </p:nvPr>
        </p:nvSpPr>
        <p:spPr/>
        <p:txBody>
          <a:bodyPr/>
          <a:lstStyle/>
          <a:p>
            <a:r>
              <a:rPr lang="en-US" dirty="0" smtClean="0"/>
              <a:t>C</a:t>
            </a:r>
            <a:r>
              <a:rPr lang="en-US" smtClean="0"/>
              <a:t># Part </a:t>
            </a:r>
            <a:r>
              <a:rPr lang="en-US" dirty="0" smtClean="0"/>
              <a:t>I – Course Topics</a:t>
            </a:r>
            <a:endParaRPr lang="en-US" dirty="0"/>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956532" y="2061000"/>
            <a:ext cx="3753880" cy="2232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9"/>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21274217">
            <a:off x="9007729" y="4674826"/>
            <a:ext cx="1906920" cy="1691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64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27940" y="5580200"/>
            <a:ext cx="8938472" cy="820600"/>
          </a:xfrm>
        </p:spPr>
        <p:txBody>
          <a:bodyPr/>
          <a:lstStyle/>
          <a:p>
            <a:r>
              <a:rPr lang="en-US" dirty="0" smtClean="0"/>
              <a:t>The Trainers Team</a:t>
            </a:r>
            <a:endParaRPr lang="en-US" dirty="0"/>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337540" y="1371600"/>
            <a:ext cx="7315200" cy="3978194"/>
          </a:xfrm>
          <a:prstGeom prst="roundRect">
            <a:avLst>
              <a:gd name="adj" fmla="val 46773"/>
            </a:avLst>
          </a:prstGeom>
          <a:effectLst>
            <a:softEdge rad="190500"/>
          </a:effectLst>
        </p:spPr>
      </p:pic>
    </p:spTree>
    <p:extLst>
      <p:ext uri="{BB962C8B-B14F-4D97-AF65-F5344CB8AC3E}">
        <p14:creationId xmlns:p14="http://schemas.microsoft.com/office/powerpoint/2010/main" val="421110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7</a:t>
            </a:fld>
            <a:endParaRPr lang="en-US" dirty="0"/>
          </a:p>
        </p:txBody>
      </p:sp>
      <p:sp>
        <p:nvSpPr>
          <p:cNvPr id="5" name="Content Placeholder 4"/>
          <p:cNvSpPr>
            <a:spLocks noGrp="1"/>
          </p:cNvSpPr>
          <p:nvPr>
            <p:ph idx="1"/>
          </p:nvPr>
        </p:nvSpPr>
        <p:spPr/>
        <p:txBody>
          <a:bodyPr>
            <a:normAutofit/>
          </a:bodyPr>
          <a:lstStyle/>
          <a:p>
            <a:pPr>
              <a:lnSpc>
                <a:spcPct val="100000"/>
              </a:lnSpc>
            </a:pPr>
            <a:r>
              <a:rPr lang="en-US" b="1" dirty="0" smtClean="0">
                <a:solidFill>
                  <a:schemeClr val="accent5">
                    <a:lumMod val="20000"/>
                    <a:lumOff val="80000"/>
                  </a:schemeClr>
                </a:solidFill>
              </a:rPr>
              <a:t>Svetlin Nakov</a:t>
            </a:r>
            <a:r>
              <a:rPr lang="en-US" dirty="0" smtClean="0"/>
              <a:t>, PhD</a:t>
            </a:r>
          </a:p>
          <a:p>
            <a:pPr lvl="1">
              <a:lnSpc>
                <a:spcPct val="100000"/>
              </a:lnSpc>
            </a:pPr>
            <a:r>
              <a:rPr lang="en-US" dirty="0" smtClean="0"/>
              <a:t>Training &amp; Inspiration Manager</a:t>
            </a:r>
            <a:br>
              <a:rPr lang="en-US" dirty="0" smtClean="0"/>
            </a:br>
            <a:r>
              <a:rPr lang="en-US" dirty="0" smtClean="0"/>
              <a:t>@ Software University</a:t>
            </a:r>
            <a:endParaRPr lang="en-US" dirty="0"/>
          </a:p>
          <a:p>
            <a:pPr lvl="1" eaLnBrk="1" hangingPunct="1">
              <a:lnSpc>
                <a:spcPct val="100000"/>
              </a:lnSpc>
            </a:pPr>
            <a:r>
              <a:rPr lang="en-US" dirty="0" smtClean="0">
                <a:latin typeface="Consolas" pitchFamily="49" charset="0"/>
                <a:cs typeface="Consolas" pitchFamily="49" charset="0"/>
              </a:rPr>
              <a:t>20+</a:t>
            </a:r>
            <a:r>
              <a:rPr lang="en-US" dirty="0" smtClean="0"/>
              <a:t> years software development experience</a:t>
            </a:r>
          </a:p>
          <a:p>
            <a:pPr lvl="1" eaLnBrk="1" hangingPunct="1">
              <a:lnSpc>
                <a:spcPct val="100000"/>
              </a:lnSpc>
            </a:pPr>
            <a:r>
              <a:rPr lang="en-US" dirty="0" smtClean="0"/>
              <a:t>10+ years experience as trainer</a:t>
            </a:r>
          </a:p>
          <a:p>
            <a:pPr lvl="1">
              <a:lnSpc>
                <a:spcPct val="100000"/>
              </a:lnSpc>
            </a:pPr>
            <a:r>
              <a:rPr lang="en-US" dirty="0"/>
              <a:t>Author of </a:t>
            </a:r>
            <a:r>
              <a:rPr lang="en-US" dirty="0" smtClean="0"/>
              <a:t>7 programming books</a:t>
            </a:r>
          </a:p>
          <a:p>
            <a:pPr lvl="1">
              <a:lnSpc>
                <a:spcPct val="100000"/>
              </a:lnSpc>
            </a:pPr>
            <a:r>
              <a:rPr lang="en-US" dirty="0" smtClean="0"/>
              <a:t>Speaker at </a:t>
            </a:r>
            <a:r>
              <a:rPr lang="en-US" dirty="0"/>
              <a:t>hundreds of </a:t>
            </a:r>
            <a:r>
              <a:rPr lang="en-US" dirty="0" smtClean="0"/>
              <a:t>events</a:t>
            </a:r>
          </a:p>
          <a:p>
            <a:pPr lvl="1">
              <a:lnSpc>
                <a:spcPct val="100000"/>
              </a:lnSpc>
            </a:pPr>
            <a:r>
              <a:rPr lang="da-DK" dirty="0" smtClean="0"/>
              <a:t>Web </a:t>
            </a:r>
            <a:r>
              <a:rPr lang="da-DK" dirty="0"/>
              <a:t>site &amp; blog: </a:t>
            </a:r>
            <a:r>
              <a:rPr lang="da-DK" dirty="0" smtClean="0">
                <a:hlinkClick r:id="rId2"/>
              </a:rPr>
              <a:t>www.nakov.com</a:t>
            </a:r>
            <a:endParaRPr lang="en-US" dirty="0" smtClean="0"/>
          </a:p>
        </p:txBody>
      </p:sp>
      <p:sp>
        <p:nvSpPr>
          <p:cNvPr id="4" name="Title 3"/>
          <p:cNvSpPr>
            <a:spLocks noGrp="1"/>
          </p:cNvSpPr>
          <p:nvPr>
            <p:ph type="title"/>
          </p:nvPr>
        </p:nvSpPr>
        <p:spPr/>
        <p:txBody>
          <a:bodyPr/>
          <a:lstStyle/>
          <a:p>
            <a:r>
              <a:rPr lang="en-US" dirty="0" smtClean="0"/>
              <a:t>Trainers Team</a:t>
            </a:r>
            <a:endParaRPr lang="en-US" dirty="0"/>
          </a:p>
        </p:txBody>
      </p:sp>
      <p:pic>
        <p:nvPicPr>
          <p:cNvPr id="6" name="Picture 6" descr="Svetlin-Nakov-face-small"/>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974412" y="1629000"/>
            <a:ext cx="2387771" cy="2915791"/>
          </a:xfrm>
          <a:prstGeom prst="rect">
            <a:avLst/>
          </a:prstGeom>
          <a:ln>
            <a:solidFill>
              <a:schemeClr val="accent5">
                <a:lumMod val="20000"/>
                <a:lumOff val="80000"/>
                <a:alpha val="30000"/>
              </a:schemeClr>
            </a:solidFill>
          </a:ln>
          <a:effectLst>
            <a:outerShdw blurRad="190500" algn="tl" rotWithShape="0">
              <a:srgbClr val="000000">
                <a:alpha val="70000"/>
              </a:srgbClr>
            </a:outerShdw>
            <a:softEdge rad="63500"/>
          </a:effectLst>
        </p:spPr>
      </p:pic>
    </p:spTree>
    <p:extLst>
      <p:ext uri="{BB962C8B-B14F-4D97-AF65-F5344CB8AC3E}">
        <p14:creationId xmlns:p14="http://schemas.microsoft.com/office/powerpoint/2010/main" val="949639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5" name="Content Placeholder 4"/>
          <p:cNvSpPr>
            <a:spLocks noGrp="1"/>
          </p:cNvSpPr>
          <p:nvPr>
            <p:ph idx="1"/>
          </p:nvPr>
        </p:nvSpPr>
        <p:spPr>
          <a:xfrm>
            <a:off x="190413" y="1151121"/>
            <a:ext cx="8418599" cy="5570355"/>
          </a:xfrm>
        </p:spPr>
        <p:txBody>
          <a:bodyPr>
            <a:normAutofit/>
          </a:bodyPr>
          <a:lstStyle/>
          <a:p>
            <a:pPr marL="304747" lvl="1" indent="-304747">
              <a:lnSpc>
                <a:spcPct val="100000"/>
              </a:lnSpc>
              <a:buClr>
                <a:srgbClr val="F2B254"/>
              </a:buClr>
              <a:buSzPct val="100000"/>
            </a:pPr>
            <a:r>
              <a:rPr lang="en-US" sz="3400" b="1" noProof="1" smtClean="0"/>
              <a:t>Stanislav Velkov</a:t>
            </a:r>
          </a:p>
          <a:p>
            <a:pPr marL="609494" lvl="2" indent="-304747">
              <a:lnSpc>
                <a:spcPct val="100000"/>
              </a:lnSpc>
              <a:buClr>
                <a:srgbClr val="F2B254"/>
              </a:buClr>
              <a:buSzPct val="100000"/>
            </a:pPr>
            <a:r>
              <a:rPr lang="en-US" sz="3200" dirty="0" smtClean="0"/>
              <a:t>Software engineer @ VMware Bulgaria</a:t>
            </a:r>
          </a:p>
          <a:p>
            <a:pPr marL="609494" lvl="2" indent="-304747">
              <a:lnSpc>
                <a:spcPct val="100000"/>
              </a:lnSpc>
              <a:buClr>
                <a:srgbClr val="F2B254"/>
              </a:buClr>
              <a:buSzPct val="100000"/>
            </a:pPr>
            <a:r>
              <a:rPr lang="en-US" sz="3200" dirty="0" smtClean="0"/>
              <a:t>Top </a:t>
            </a:r>
            <a:r>
              <a:rPr lang="en-US" sz="3200" dirty="0"/>
              <a:t>performing graduate from the Software Academy (2013</a:t>
            </a:r>
            <a:r>
              <a:rPr lang="en-US" sz="3200" dirty="0" smtClean="0"/>
              <a:t>)</a:t>
            </a:r>
          </a:p>
          <a:p>
            <a:pPr marL="304747" lvl="1" indent="-304747">
              <a:lnSpc>
                <a:spcPct val="100000"/>
              </a:lnSpc>
              <a:spcBef>
                <a:spcPts val="2400"/>
              </a:spcBef>
              <a:buClr>
                <a:srgbClr val="F2B254"/>
              </a:buClr>
              <a:buSzPct val="100000"/>
            </a:pPr>
            <a:r>
              <a:rPr lang="en-US" sz="3400" b="1" noProof="1" smtClean="0"/>
              <a:t>Penka Borukova</a:t>
            </a:r>
          </a:p>
          <a:p>
            <a:pPr marL="609494" lvl="2" indent="-304747">
              <a:lnSpc>
                <a:spcPct val="100000"/>
              </a:lnSpc>
              <a:buClr>
                <a:srgbClr val="F2B254"/>
              </a:buClr>
              <a:buSzPct val="100000"/>
            </a:pPr>
            <a:r>
              <a:rPr lang="en-US" sz="3200" dirty="0" smtClean="0"/>
              <a:t>Software </a:t>
            </a:r>
            <a:r>
              <a:rPr lang="en-US" sz="3200" dirty="0"/>
              <a:t>engineer @ Dais Software</a:t>
            </a:r>
          </a:p>
          <a:p>
            <a:pPr marL="609494" lvl="2" indent="-304747">
              <a:lnSpc>
                <a:spcPct val="100000"/>
              </a:lnSpc>
              <a:buClr>
                <a:srgbClr val="F2B254"/>
              </a:buClr>
              <a:buSzPct val="100000"/>
            </a:pPr>
            <a:r>
              <a:rPr lang="en-US" sz="3200" dirty="0" smtClean="0"/>
              <a:t>Top </a:t>
            </a:r>
            <a:r>
              <a:rPr lang="en-US" sz="3200" dirty="0"/>
              <a:t>performing graduate from the Software Academy (2013)</a:t>
            </a:r>
          </a:p>
          <a:p>
            <a:pPr marL="609494" lvl="2" indent="-304747">
              <a:lnSpc>
                <a:spcPct val="100000"/>
              </a:lnSpc>
              <a:buClr>
                <a:srgbClr val="F2B254"/>
              </a:buClr>
              <a:buSzPct val="100000"/>
            </a:pPr>
            <a:endParaRPr lang="en-US" dirty="0" smtClean="0"/>
          </a:p>
          <a:p>
            <a:pPr>
              <a:lnSpc>
                <a:spcPct val="100000"/>
              </a:lnSpc>
            </a:pPr>
            <a:endParaRPr lang="en-US" dirty="0" smtClean="0"/>
          </a:p>
        </p:txBody>
      </p:sp>
      <p:sp>
        <p:nvSpPr>
          <p:cNvPr id="4" name="Title 3"/>
          <p:cNvSpPr>
            <a:spLocks noGrp="1"/>
          </p:cNvSpPr>
          <p:nvPr>
            <p:ph type="title"/>
          </p:nvPr>
        </p:nvSpPr>
        <p:spPr/>
        <p:txBody>
          <a:bodyPr/>
          <a:lstStyle/>
          <a:p>
            <a:r>
              <a:rPr lang="en-US" dirty="0" smtClean="0"/>
              <a:t>Trainers Team (2)</a:t>
            </a:r>
            <a:endParaRPr lang="en-US" dirty="0"/>
          </a:p>
        </p:txBody>
      </p:sp>
      <p:pic>
        <p:nvPicPr>
          <p:cNvPr id="1026" name="Picture 2" descr="https://softuni.bg/Files/UserFiles/ImageGallery/SoftUn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6212" y="1219200"/>
            <a:ext cx="2286000" cy="2286002"/>
          </a:xfrm>
          <a:prstGeom prst="rect">
            <a:avLst/>
          </a:prstGeom>
          <a:ln>
            <a:solidFill>
              <a:schemeClr val="accent5">
                <a:lumMod val="20000"/>
                <a:lumOff val="80000"/>
                <a:alpha val="30000"/>
              </a:schemeClr>
            </a:solidFill>
          </a:ln>
          <a:effectLst>
            <a:outerShdw blurRad="190500" algn="tl" rotWithShape="0">
              <a:srgbClr val="000000">
                <a:alpha val="70000"/>
              </a:srgbClr>
            </a:outerShdw>
            <a:softEdge rad="63500"/>
          </a:effectLst>
          <a:extLst>
            <a:ext uri="{909E8E84-426E-40DD-AFC4-6F175D3DCCD1}">
              <a14:hiddenFill xmlns:a14="http://schemas.microsoft.com/office/drawing/2010/main">
                <a:solidFill>
                  <a:srgbClr val="FFFFFF"/>
                </a:solidFill>
              </a14:hiddenFill>
            </a:ext>
          </a:extLst>
        </p:spPr>
      </p:pic>
      <p:pic>
        <p:nvPicPr>
          <p:cNvPr id="1028" name="Picture 4" descr="https://softuni.bg/Files/UserFiles/ImageGallery/Penka-traine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6212" y="3962400"/>
            <a:ext cx="2286000" cy="2286002"/>
          </a:xfrm>
          <a:prstGeom prst="rect">
            <a:avLst/>
          </a:prstGeom>
          <a:ln>
            <a:solidFill>
              <a:schemeClr val="accent5">
                <a:lumMod val="20000"/>
                <a:lumOff val="80000"/>
                <a:alpha val="30000"/>
              </a:schemeClr>
            </a:solidFill>
          </a:ln>
          <a:effectLst>
            <a:outerShdw blurRad="190500" algn="tl" rotWithShape="0">
              <a:srgbClr val="000000">
                <a:alpha val="70000"/>
              </a:srgbClr>
            </a:outerShdw>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942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9</a:t>
            </a:fld>
            <a:endParaRPr lang="en-US" dirty="0"/>
          </a:p>
        </p:txBody>
      </p:sp>
      <p:sp>
        <p:nvSpPr>
          <p:cNvPr id="5" name="Content Placeholder 4"/>
          <p:cNvSpPr>
            <a:spLocks noGrp="1"/>
          </p:cNvSpPr>
          <p:nvPr>
            <p:ph idx="1"/>
          </p:nvPr>
        </p:nvSpPr>
        <p:spPr>
          <a:xfrm>
            <a:off x="190413" y="1151121"/>
            <a:ext cx="7199399" cy="5570355"/>
          </a:xfrm>
        </p:spPr>
        <p:txBody>
          <a:bodyPr>
            <a:normAutofit/>
          </a:bodyPr>
          <a:lstStyle/>
          <a:p>
            <a:pPr marL="304747" lvl="1" indent="-304747">
              <a:lnSpc>
                <a:spcPct val="100000"/>
              </a:lnSpc>
              <a:buClr>
                <a:srgbClr val="F2B254"/>
              </a:buClr>
              <a:buSzPct val="100000"/>
            </a:pPr>
            <a:r>
              <a:rPr lang="en-US" sz="3400" b="1" noProof="1" smtClean="0"/>
              <a:t>Evlogi Hristov</a:t>
            </a:r>
          </a:p>
          <a:p>
            <a:pPr marL="609494" lvl="2" indent="-304747">
              <a:lnSpc>
                <a:spcPct val="100000"/>
              </a:lnSpc>
              <a:buClr>
                <a:srgbClr val="F2B254"/>
              </a:buClr>
              <a:buSzPct val="100000"/>
            </a:pPr>
            <a:r>
              <a:rPr lang="en-US" sz="3200" dirty="0" smtClean="0"/>
              <a:t>Software engineer @ </a:t>
            </a:r>
            <a:r>
              <a:rPr lang="en-US" sz="3200" noProof="1" smtClean="0"/>
              <a:t>Abilitics</a:t>
            </a:r>
          </a:p>
          <a:p>
            <a:pPr marL="609494" lvl="2" indent="-304747">
              <a:lnSpc>
                <a:spcPct val="100000"/>
              </a:lnSpc>
              <a:buClr>
                <a:srgbClr val="F2B254"/>
              </a:buClr>
              <a:buSzPct val="100000"/>
            </a:pPr>
            <a:r>
              <a:rPr lang="en-US" sz="3200" dirty="0" smtClean="0"/>
              <a:t>Top </a:t>
            </a:r>
            <a:r>
              <a:rPr lang="en-US" sz="3200" dirty="0"/>
              <a:t>performing graduate from the Software Academy (2013</a:t>
            </a:r>
            <a:r>
              <a:rPr lang="en-US" sz="3200" dirty="0" smtClean="0"/>
              <a:t>)</a:t>
            </a:r>
          </a:p>
          <a:p>
            <a:pPr marL="304747" lvl="1" indent="-304747">
              <a:lnSpc>
                <a:spcPct val="100000"/>
              </a:lnSpc>
              <a:spcBef>
                <a:spcPts val="2400"/>
              </a:spcBef>
              <a:buClr>
                <a:srgbClr val="F2B254"/>
              </a:buClr>
              <a:buSzPct val="100000"/>
            </a:pPr>
            <a:r>
              <a:rPr lang="en-US" b="1" noProof="1" smtClean="0"/>
              <a:t>Velko Nikolov</a:t>
            </a:r>
          </a:p>
          <a:p>
            <a:pPr marL="609494" lvl="2" indent="-304747">
              <a:lnSpc>
                <a:spcPct val="100000"/>
              </a:lnSpc>
              <a:buClr>
                <a:srgbClr val="F2B254"/>
              </a:buClr>
              <a:buSzPct val="100000"/>
            </a:pPr>
            <a:r>
              <a:rPr lang="en-US" sz="3200" dirty="0"/>
              <a:t>Software engineer @ </a:t>
            </a:r>
            <a:r>
              <a:rPr lang="en-US" sz="3200" noProof="1" smtClean="0"/>
              <a:t>Tick42</a:t>
            </a:r>
            <a:endParaRPr lang="en-US" sz="3200" noProof="1"/>
          </a:p>
          <a:p>
            <a:pPr marL="609494" lvl="2" indent="-304747">
              <a:lnSpc>
                <a:spcPct val="100000"/>
              </a:lnSpc>
              <a:buClr>
                <a:srgbClr val="F2B254"/>
              </a:buClr>
              <a:buSzPct val="100000"/>
            </a:pPr>
            <a:r>
              <a:rPr lang="en-US" sz="3200" dirty="0" smtClean="0"/>
              <a:t>Top performing graduate from the Software Academy (2013)</a:t>
            </a:r>
          </a:p>
          <a:p>
            <a:pPr marL="609494" lvl="2" indent="-304747">
              <a:lnSpc>
                <a:spcPct val="100000"/>
              </a:lnSpc>
              <a:buClr>
                <a:srgbClr val="F2B254"/>
              </a:buClr>
              <a:buSzPct val="100000"/>
            </a:pPr>
            <a:endParaRPr lang="en-US" dirty="0" smtClean="0"/>
          </a:p>
          <a:p>
            <a:pPr>
              <a:lnSpc>
                <a:spcPct val="100000"/>
              </a:lnSpc>
            </a:pPr>
            <a:endParaRPr lang="en-US" dirty="0" smtClean="0"/>
          </a:p>
        </p:txBody>
      </p:sp>
      <p:sp>
        <p:nvSpPr>
          <p:cNvPr id="4" name="Title 3"/>
          <p:cNvSpPr>
            <a:spLocks noGrp="1"/>
          </p:cNvSpPr>
          <p:nvPr>
            <p:ph type="title"/>
          </p:nvPr>
        </p:nvSpPr>
        <p:spPr/>
        <p:txBody>
          <a:bodyPr/>
          <a:lstStyle/>
          <a:p>
            <a:r>
              <a:rPr lang="en-US" dirty="0" smtClean="0"/>
              <a:t>Trainers Team (3)</a:t>
            </a:r>
            <a:endParaRPr lang="en-US" dirty="0"/>
          </a:p>
        </p:txBody>
      </p:sp>
      <p:pic>
        <p:nvPicPr>
          <p:cNvPr id="6" name="Picture 2" descr="https://softuni.bg/Files/UserFiles/ImageGallery/evlogi-hristov-traine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6212" y="1219200"/>
            <a:ext cx="2286000" cy="2286000"/>
          </a:xfrm>
          <a:prstGeom prst="rect">
            <a:avLst/>
          </a:prstGeom>
          <a:ln>
            <a:solidFill>
              <a:schemeClr val="accent5">
                <a:lumMod val="20000"/>
                <a:lumOff val="80000"/>
                <a:alpha val="30000"/>
              </a:schemeClr>
            </a:solidFill>
          </a:ln>
          <a:effectLst>
            <a:outerShdw blurRad="190500" algn="tl" rotWithShape="0">
              <a:srgbClr val="000000">
                <a:alpha val="70000"/>
              </a:srgbClr>
            </a:outerShdw>
            <a:softEdge rad="63500"/>
          </a:effectLst>
          <a:extLst>
            <a:ext uri="{909E8E84-426E-40DD-AFC4-6F175D3DCCD1}">
              <a14:hiddenFill xmlns:a14="http://schemas.microsoft.com/office/drawing/2010/main">
                <a:solidFill>
                  <a:srgbClr val="FFFFFF"/>
                </a:solidFill>
              </a14:hiddenFill>
            </a:ext>
          </a:extLst>
        </p:spPr>
      </p:pic>
      <p:pic>
        <p:nvPicPr>
          <p:cNvPr id="2052" name="Picture 4" descr="https://softuni.bg/Files/UserFiles/ImageGallery/velko-nikolov-traine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6212" y="4022035"/>
            <a:ext cx="2286000" cy="2286002"/>
          </a:xfrm>
          <a:prstGeom prst="rect">
            <a:avLst/>
          </a:prstGeom>
          <a:ln>
            <a:solidFill>
              <a:schemeClr val="accent5">
                <a:lumMod val="20000"/>
                <a:lumOff val="80000"/>
                <a:alpha val="30000"/>
              </a:schemeClr>
            </a:solidFill>
          </a:ln>
          <a:effectLst>
            <a:outerShdw blurRad="190500" algn="tl" rotWithShape="0">
              <a:srgbClr val="000000">
                <a:alpha val="70000"/>
              </a:srgbClr>
            </a:outerShdw>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841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1590</Words>
  <Application>Microsoft Office PowerPoint</Application>
  <PresentationFormat>Custom</PresentationFormat>
  <Paragraphs>303</Paragraphs>
  <Slides>35</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Consolas</vt:lpstr>
      <vt:lpstr>Wingdings</vt:lpstr>
      <vt:lpstr>Wingdings 2</vt:lpstr>
      <vt:lpstr>SoftUni 16x9</vt:lpstr>
      <vt:lpstr>C# Basics</vt:lpstr>
      <vt:lpstr>Table of Contents</vt:lpstr>
      <vt:lpstr>C# Basics Course</vt:lpstr>
      <vt:lpstr>Course Objectives</vt:lpstr>
      <vt:lpstr>C# Part I – Course Topics</vt:lpstr>
      <vt:lpstr>The Trainers Team</vt:lpstr>
      <vt:lpstr>Trainers Team</vt:lpstr>
      <vt:lpstr>Trainers Team (2)</vt:lpstr>
      <vt:lpstr>Trainers Team (3)</vt:lpstr>
      <vt:lpstr>Trainers Team (4)</vt:lpstr>
      <vt:lpstr>Volunteer Teaching Assistants</vt:lpstr>
      <vt:lpstr>Thank You, Volunteer Assistants!</vt:lpstr>
      <vt:lpstr>C# Basics Course: More Details </vt:lpstr>
      <vt:lpstr>Training Duration – C# Part I</vt:lpstr>
      <vt:lpstr>Why C# and .NET Framework?</vt:lpstr>
      <vt:lpstr>Why English?</vt:lpstr>
      <vt:lpstr>C# Basics</vt:lpstr>
      <vt:lpstr>Exams @ Software University</vt:lpstr>
      <vt:lpstr>C# Basics Exam</vt:lpstr>
      <vt:lpstr>C# Exam – Sample Problem</vt:lpstr>
      <vt:lpstr>C# Exam – Sample Solution</vt:lpstr>
      <vt:lpstr>Scoring System for the "C# Basics" Course</vt:lpstr>
      <vt:lpstr>Homework Peer Reviews</vt:lpstr>
      <vt:lpstr>The Judge System at the Exam</vt:lpstr>
      <vt:lpstr>Homework Assignments</vt:lpstr>
      <vt:lpstr>Resources</vt:lpstr>
      <vt:lpstr>Course Web Site &amp; Forums</vt:lpstr>
      <vt:lpstr>The C# Programming Slides and Videos</vt:lpstr>
      <vt:lpstr>The Free C# Fundamentals Textbook</vt:lpstr>
      <vt:lpstr>Software University Learning System (SULS)</vt:lpstr>
      <vt:lpstr>Required Software</vt:lpstr>
      <vt:lpstr>Summary</vt:lpstr>
      <vt:lpstr>C# Basics – Course Introduction</vt:lpstr>
      <vt:lpstr>License</vt:lpstr>
      <vt:lpstr>Free Trainings @ Software University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Introduction</dc:title>
  <dc:subject>C# Basics Course</dc:subject>
  <dc:creator/>
  <cp:keywords>C#, programming, course, SoftUni, Software University, csharp</cp:keywords>
  <dc:description>Software University Foundation - http://softuni.org</dc:description>
  <cp:lastModifiedBy/>
  <cp:revision>1</cp:revision>
  <dcterms:created xsi:type="dcterms:W3CDTF">2014-01-02T17:00:34Z</dcterms:created>
  <dcterms:modified xsi:type="dcterms:W3CDTF">2014-03-05T15:50:33Z</dcterms:modified>
  <cp:category>computer programming; programming; C#</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